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handoutMasterIdLst>
    <p:handoutMasterId r:id="rId58"/>
  </p:handoutMasterIdLst>
  <p:sldIdLst>
    <p:sldId id="281" r:id="rId5"/>
    <p:sldId id="284" r:id="rId6"/>
    <p:sldId id="295" r:id="rId7"/>
    <p:sldId id="278" r:id="rId8"/>
    <p:sldId id="293" r:id="rId9"/>
    <p:sldId id="294" r:id="rId10"/>
    <p:sldId id="280" r:id="rId11"/>
    <p:sldId id="261" r:id="rId12"/>
    <p:sldId id="277"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5" r:id="rId32"/>
    <p:sldId id="316" r:id="rId33"/>
    <p:sldId id="317" r:id="rId34"/>
    <p:sldId id="319" r:id="rId35"/>
    <p:sldId id="320" r:id="rId36"/>
    <p:sldId id="321" r:id="rId37"/>
    <p:sldId id="322" r:id="rId38"/>
    <p:sldId id="323" r:id="rId39"/>
    <p:sldId id="318" r:id="rId40"/>
    <p:sldId id="314" r:id="rId41"/>
    <p:sldId id="324" r:id="rId42"/>
    <p:sldId id="325" r:id="rId43"/>
    <p:sldId id="327" r:id="rId44"/>
    <p:sldId id="328" r:id="rId45"/>
    <p:sldId id="329" r:id="rId46"/>
    <p:sldId id="330" r:id="rId47"/>
    <p:sldId id="331" r:id="rId48"/>
    <p:sldId id="332" r:id="rId49"/>
    <p:sldId id="333" r:id="rId50"/>
    <p:sldId id="334" r:id="rId51"/>
    <p:sldId id="335" r:id="rId52"/>
    <p:sldId id="336" r:id="rId53"/>
    <p:sldId id="337" r:id="rId54"/>
    <p:sldId id="338" r:id="rId55"/>
    <p:sldId id="28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879" autoAdjust="0"/>
  </p:normalViewPr>
  <p:slideViewPr>
    <p:cSldViewPr snapToGrid="0">
      <p:cViewPr varScale="1">
        <p:scale>
          <a:sx n="59" d="100"/>
          <a:sy n="59" d="100"/>
        </p:scale>
        <p:origin x="78" y="137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6/11/2024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1140141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622738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2575646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328947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2917992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38754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2395363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3452984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61980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3640109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864871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2819405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267952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578354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2955738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2321796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206125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27</a:t>
            </a:fld>
            <a:endParaRPr lang="en-US"/>
          </a:p>
        </p:txBody>
      </p:sp>
    </p:spTree>
    <p:extLst>
      <p:ext uri="{BB962C8B-B14F-4D97-AF65-F5344CB8AC3E}">
        <p14:creationId xmlns:p14="http://schemas.microsoft.com/office/powerpoint/2010/main" val="363431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28</a:t>
            </a:fld>
            <a:endParaRPr lang="en-US"/>
          </a:p>
        </p:txBody>
      </p:sp>
    </p:spTree>
    <p:extLst>
      <p:ext uri="{BB962C8B-B14F-4D97-AF65-F5344CB8AC3E}">
        <p14:creationId xmlns:p14="http://schemas.microsoft.com/office/powerpoint/2010/main" val="1220175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29</a:t>
            </a:fld>
            <a:endParaRPr lang="en-US"/>
          </a:p>
        </p:txBody>
      </p:sp>
    </p:spTree>
    <p:extLst>
      <p:ext uri="{BB962C8B-B14F-4D97-AF65-F5344CB8AC3E}">
        <p14:creationId xmlns:p14="http://schemas.microsoft.com/office/powerpoint/2010/main" val="2976814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30</a:t>
            </a:fld>
            <a:endParaRPr lang="en-US"/>
          </a:p>
        </p:txBody>
      </p:sp>
    </p:spTree>
    <p:extLst>
      <p:ext uri="{BB962C8B-B14F-4D97-AF65-F5344CB8AC3E}">
        <p14:creationId xmlns:p14="http://schemas.microsoft.com/office/powerpoint/2010/main" val="1909991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31</a:t>
            </a:fld>
            <a:endParaRPr lang="en-US"/>
          </a:p>
        </p:txBody>
      </p:sp>
    </p:spTree>
    <p:extLst>
      <p:ext uri="{BB962C8B-B14F-4D97-AF65-F5344CB8AC3E}">
        <p14:creationId xmlns:p14="http://schemas.microsoft.com/office/powerpoint/2010/main" val="2359107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32</a:t>
            </a:fld>
            <a:endParaRPr lang="en-US"/>
          </a:p>
        </p:txBody>
      </p:sp>
    </p:spTree>
    <p:extLst>
      <p:ext uri="{BB962C8B-B14F-4D97-AF65-F5344CB8AC3E}">
        <p14:creationId xmlns:p14="http://schemas.microsoft.com/office/powerpoint/2010/main" val="2302410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33</a:t>
            </a:fld>
            <a:endParaRPr lang="en-US"/>
          </a:p>
        </p:txBody>
      </p:sp>
    </p:spTree>
    <p:extLst>
      <p:ext uri="{BB962C8B-B14F-4D97-AF65-F5344CB8AC3E}">
        <p14:creationId xmlns:p14="http://schemas.microsoft.com/office/powerpoint/2010/main" val="986528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34</a:t>
            </a:fld>
            <a:endParaRPr lang="en-US"/>
          </a:p>
        </p:txBody>
      </p:sp>
    </p:spTree>
    <p:extLst>
      <p:ext uri="{BB962C8B-B14F-4D97-AF65-F5344CB8AC3E}">
        <p14:creationId xmlns:p14="http://schemas.microsoft.com/office/powerpoint/2010/main" val="50505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35</a:t>
            </a:fld>
            <a:endParaRPr lang="en-US"/>
          </a:p>
        </p:txBody>
      </p:sp>
    </p:spTree>
    <p:extLst>
      <p:ext uri="{BB962C8B-B14F-4D97-AF65-F5344CB8AC3E}">
        <p14:creationId xmlns:p14="http://schemas.microsoft.com/office/powerpoint/2010/main" val="1612879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36</a:t>
            </a:fld>
            <a:endParaRPr lang="en-US"/>
          </a:p>
        </p:txBody>
      </p:sp>
    </p:spTree>
    <p:extLst>
      <p:ext uri="{BB962C8B-B14F-4D97-AF65-F5344CB8AC3E}">
        <p14:creationId xmlns:p14="http://schemas.microsoft.com/office/powerpoint/2010/main" val="795848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37</a:t>
            </a:fld>
            <a:endParaRPr lang="en-US"/>
          </a:p>
        </p:txBody>
      </p:sp>
    </p:spTree>
    <p:extLst>
      <p:ext uri="{BB962C8B-B14F-4D97-AF65-F5344CB8AC3E}">
        <p14:creationId xmlns:p14="http://schemas.microsoft.com/office/powerpoint/2010/main" val="2069841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38</a:t>
            </a:fld>
            <a:endParaRPr lang="en-US"/>
          </a:p>
        </p:txBody>
      </p:sp>
    </p:spTree>
    <p:extLst>
      <p:ext uri="{BB962C8B-B14F-4D97-AF65-F5344CB8AC3E}">
        <p14:creationId xmlns:p14="http://schemas.microsoft.com/office/powerpoint/2010/main" val="32912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39</a:t>
            </a:fld>
            <a:endParaRPr lang="en-US"/>
          </a:p>
        </p:txBody>
      </p:sp>
    </p:spTree>
    <p:extLst>
      <p:ext uri="{BB962C8B-B14F-4D97-AF65-F5344CB8AC3E}">
        <p14:creationId xmlns:p14="http://schemas.microsoft.com/office/powerpoint/2010/main" val="2826002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40</a:t>
            </a:fld>
            <a:endParaRPr lang="en-US"/>
          </a:p>
        </p:txBody>
      </p:sp>
    </p:spTree>
    <p:extLst>
      <p:ext uri="{BB962C8B-B14F-4D97-AF65-F5344CB8AC3E}">
        <p14:creationId xmlns:p14="http://schemas.microsoft.com/office/powerpoint/2010/main" val="2731487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1465435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41</a:t>
            </a:fld>
            <a:endParaRPr lang="en-US"/>
          </a:p>
        </p:txBody>
      </p:sp>
    </p:spTree>
    <p:extLst>
      <p:ext uri="{BB962C8B-B14F-4D97-AF65-F5344CB8AC3E}">
        <p14:creationId xmlns:p14="http://schemas.microsoft.com/office/powerpoint/2010/main" val="2584806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42</a:t>
            </a:fld>
            <a:endParaRPr lang="en-US"/>
          </a:p>
        </p:txBody>
      </p:sp>
    </p:spTree>
    <p:extLst>
      <p:ext uri="{BB962C8B-B14F-4D97-AF65-F5344CB8AC3E}">
        <p14:creationId xmlns:p14="http://schemas.microsoft.com/office/powerpoint/2010/main" val="6963951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43</a:t>
            </a:fld>
            <a:endParaRPr lang="en-US"/>
          </a:p>
        </p:txBody>
      </p:sp>
    </p:spTree>
    <p:extLst>
      <p:ext uri="{BB962C8B-B14F-4D97-AF65-F5344CB8AC3E}">
        <p14:creationId xmlns:p14="http://schemas.microsoft.com/office/powerpoint/2010/main" val="3251249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44</a:t>
            </a:fld>
            <a:endParaRPr lang="en-US"/>
          </a:p>
        </p:txBody>
      </p:sp>
    </p:spTree>
    <p:extLst>
      <p:ext uri="{BB962C8B-B14F-4D97-AF65-F5344CB8AC3E}">
        <p14:creationId xmlns:p14="http://schemas.microsoft.com/office/powerpoint/2010/main" val="10324207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45</a:t>
            </a:fld>
            <a:endParaRPr lang="en-US"/>
          </a:p>
        </p:txBody>
      </p:sp>
    </p:spTree>
    <p:extLst>
      <p:ext uri="{BB962C8B-B14F-4D97-AF65-F5344CB8AC3E}">
        <p14:creationId xmlns:p14="http://schemas.microsoft.com/office/powerpoint/2010/main" val="2429739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46</a:t>
            </a:fld>
            <a:endParaRPr lang="en-US"/>
          </a:p>
        </p:txBody>
      </p:sp>
    </p:spTree>
    <p:extLst>
      <p:ext uri="{BB962C8B-B14F-4D97-AF65-F5344CB8AC3E}">
        <p14:creationId xmlns:p14="http://schemas.microsoft.com/office/powerpoint/2010/main" val="4069935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47</a:t>
            </a:fld>
            <a:endParaRPr lang="en-US"/>
          </a:p>
        </p:txBody>
      </p:sp>
    </p:spTree>
    <p:extLst>
      <p:ext uri="{BB962C8B-B14F-4D97-AF65-F5344CB8AC3E}">
        <p14:creationId xmlns:p14="http://schemas.microsoft.com/office/powerpoint/2010/main" val="23172011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48</a:t>
            </a:fld>
            <a:endParaRPr lang="en-US"/>
          </a:p>
        </p:txBody>
      </p:sp>
    </p:spTree>
    <p:extLst>
      <p:ext uri="{BB962C8B-B14F-4D97-AF65-F5344CB8AC3E}">
        <p14:creationId xmlns:p14="http://schemas.microsoft.com/office/powerpoint/2010/main" val="18709296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49</a:t>
            </a:fld>
            <a:endParaRPr lang="en-US"/>
          </a:p>
        </p:txBody>
      </p:sp>
    </p:spTree>
    <p:extLst>
      <p:ext uri="{BB962C8B-B14F-4D97-AF65-F5344CB8AC3E}">
        <p14:creationId xmlns:p14="http://schemas.microsoft.com/office/powerpoint/2010/main" val="24142142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50</a:t>
            </a:fld>
            <a:endParaRPr lang="en-US"/>
          </a:p>
        </p:txBody>
      </p:sp>
    </p:spTree>
    <p:extLst>
      <p:ext uri="{BB962C8B-B14F-4D97-AF65-F5344CB8AC3E}">
        <p14:creationId xmlns:p14="http://schemas.microsoft.com/office/powerpoint/2010/main" val="2054172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8657099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51</a:t>
            </a:fld>
            <a:endParaRPr lang="en-US"/>
          </a:p>
        </p:txBody>
      </p:sp>
    </p:spTree>
    <p:extLst>
      <p:ext uri="{BB962C8B-B14F-4D97-AF65-F5344CB8AC3E}">
        <p14:creationId xmlns:p14="http://schemas.microsoft.com/office/powerpoint/2010/main" val="414367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776275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6/11/2024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6/11/2024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2.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4.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5.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6.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7.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0.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2.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25.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6.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7.png"/><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8.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29.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7.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39.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43.png"/><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45.png"/><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46.png"/><Relationship Id="rId4" Type="http://schemas.microsoft.com/office/2007/relationships/hdphoto" Target="../media/hdphoto4.wdp"/></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47.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microsoft.com/office/2007/relationships/hdphoto" Target="../media/hdphoto2.wdp"/></Relationships>
</file>

<file path=ppt/slides/_rels/slide51.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1.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Azure Firewall</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4365740" y="375556"/>
            <a:ext cx="7684746" cy="646331"/>
          </a:xfrm>
          <a:prstGeom prst="rect">
            <a:avLst/>
          </a:prstGeom>
          <a:noFill/>
        </p:spPr>
        <p:txBody>
          <a:bodyPr wrap="square" rtlCol="0">
            <a:spAutoFit/>
          </a:bodyPr>
          <a:lstStyle/>
          <a:p>
            <a:r>
              <a:rPr lang="en-US" b="0" i="0" dirty="0">
                <a:solidFill>
                  <a:srgbClr val="1F1F1F"/>
                </a:solidFill>
                <a:effectLst/>
                <a:highlight>
                  <a:srgbClr val="FFFFFF"/>
                </a:highlight>
                <a:latin typeface="Source Sans Pro" panose="020B0503030403020204" pitchFamily="34" charset="0"/>
              </a:rPr>
              <a:t>1. On the Azure portal menu or from the </a:t>
            </a:r>
            <a:r>
              <a:rPr lang="en-US" b="1" i="0" dirty="0">
                <a:solidFill>
                  <a:srgbClr val="1F1F1F"/>
                </a:solidFill>
                <a:effectLst/>
                <a:highlight>
                  <a:srgbClr val="FFFFFF"/>
                </a:highlight>
                <a:latin typeface="unset"/>
              </a:rPr>
              <a:t>Home</a:t>
            </a:r>
            <a:r>
              <a:rPr lang="en-US" b="0" i="0" dirty="0">
                <a:solidFill>
                  <a:srgbClr val="1F1F1F"/>
                </a:solidFill>
                <a:effectLst/>
                <a:highlight>
                  <a:srgbClr val="FFFFFF"/>
                </a:highlight>
                <a:latin typeface="Source Sans Pro" panose="020B0503030403020204" pitchFamily="34" charset="0"/>
              </a:rPr>
              <a:t> page, search for and select </a:t>
            </a:r>
            <a:r>
              <a:rPr lang="en-US" b="1" i="0" dirty="0">
                <a:solidFill>
                  <a:srgbClr val="1F1F1F"/>
                </a:solidFill>
                <a:effectLst/>
                <a:highlight>
                  <a:srgbClr val="FFFFFF"/>
                </a:highlight>
                <a:latin typeface="unset"/>
              </a:rPr>
              <a:t>Virtual networks</a:t>
            </a:r>
            <a:r>
              <a:rPr lang="en-US" b="0" i="0" dirty="0">
                <a:solidFill>
                  <a:srgbClr val="1F1F1F"/>
                </a:solidFill>
                <a:effectLst/>
                <a:highlight>
                  <a:srgbClr val="FFFFFF"/>
                </a:highlight>
                <a:latin typeface="Source Sans Pro" panose="020B0503030403020204" pitchFamily="34" charset="0"/>
              </a:rPr>
              <a:t>.</a:t>
            </a:r>
            <a:endParaRPr lang="en-US" dirty="0"/>
          </a:p>
        </p:txBody>
      </p:sp>
      <p:pic>
        <p:nvPicPr>
          <p:cNvPr id="10" name="Picture 9">
            <a:extLst>
              <a:ext uri="{FF2B5EF4-FFF2-40B4-BE49-F238E27FC236}">
                <a16:creationId xmlns:a16="http://schemas.microsoft.com/office/drawing/2014/main" id="{86ACFD90-2792-823D-5CC1-18A6EA03F26D}"/>
              </a:ext>
            </a:extLst>
          </p:cNvPr>
          <p:cNvPicPr>
            <a:picLocks noChangeAspect="1"/>
          </p:cNvPicPr>
          <p:nvPr/>
        </p:nvPicPr>
        <p:blipFill>
          <a:blip r:embed="rId5"/>
          <a:stretch>
            <a:fillRect/>
          </a:stretch>
        </p:blipFill>
        <p:spPr>
          <a:xfrm>
            <a:off x="5093897" y="2128656"/>
            <a:ext cx="5620534" cy="2600688"/>
          </a:xfrm>
          <a:prstGeom prst="rect">
            <a:avLst/>
          </a:prstGeom>
        </p:spPr>
      </p:pic>
    </p:spTree>
    <p:extLst>
      <p:ext uri="{BB962C8B-B14F-4D97-AF65-F5344CB8AC3E}">
        <p14:creationId xmlns:p14="http://schemas.microsoft.com/office/powerpoint/2010/main" val="375397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2438316"/>
          </a:xfrm>
          <a:noFill/>
        </p:spPr>
        <p:txBody>
          <a:bodyPr vert="horz" lIns="91440" tIns="45720" rIns="91440" bIns="45720" rtlCol="0" anchor="t">
            <a:normAutofit/>
          </a:bodyPr>
          <a:lstStyle/>
          <a:p>
            <a:pPr marL="342900" indent="-342900">
              <a:buFont typeface="+mj-lt"/>
              <a:buAutoNum type="arabicPeriod" startAt="3"/>
            </a:pPr>
            <a:r>
              <a:rPr lang="en-US" dirty="0">
                <a:solidFill>
                  <a:srgbClr val="1F1F1F"/>
                </a:solidFill>
                <a:highlight>
                  <a:srgbClr val="FFFFFF"/>
                </a:highlight>
                <a:latin typeface="Source Sans Pro" panose="020B0503030403020204" pitchFamily="34" charset="0"/>
              </a:rPr>
              <a:t>For </a:t>
            </a:r>
            <a:r>
              <a:rPr lang="en-US" b="1" dirty="0">
                <a:solidFill>
                  <a:srgbClr val="1F1F1F"/>
                </a:solidFill>
                <a:highlight>
                  <a:srgbClr val="FFFFFF"/>
                </a:highlight>
                <a:latin typeface="Source Sans Pro" panose="020B0503030403020204" pitchFamily="34" charset="0"/>
              </a:rPr>
              <a:t>Subscription</a:t>
            </a:r>
            <a:r>
              <a:rPr lang="en-US" dirty="0">
                <a:solidFill>
                  <a:srgbClr val="1F1F1F"/>
                </a:solidFill>
                <a:highlight>
                  <a:srgbClr val="FFFFFF"/>
                </a:highlight>
                <a:latin typeface="Source Sans Pro" panose="020B0503030403020204" pitchFamily="34" charset="0"/>
              </a:rPr>
              <a:t>, select your subscription.</a:t>
            </a:r>
            <a:endParaRPr lang="en-US" b="0" i="0" dirty="0">
              <a:solidFill>
                <a:srgbClr val="1F1F1F"/>
              </a:solidFill>
              <a:effectLst/>
              <a:highlight>
                <a:srgbClr val="FFFFFF"/>
              </a:highlight>
              <a:latin typeface="Source Sans Pro" panose="020B0503030403020204" pitchFamily="34" charset="0"/>
            </a:endParaRPr>
          </a:p>
          <a:p>
            <a:pPr marL="342900" indent="-342900">
              <a:buFont typeface="+mj-lt"/>
              <a:buAutoNum type="arabicPeriod" startAt="3"/>
            </a:pPr>
            <a:r>
              <a:rPr lang="en-US" b="1" i="0" dirty="0">
                <a:solidFill>
                  <a:srgbClr val="1F1F1F"/>
                </a:solidFill>
                <a:effectLst/>
                <a:highlight>
                  <a:srgbClr val="FFFFFF"/>
                </a:highlight>
                <a:latin typeface="Source Sans Pro" panose="020B0503030403020204" pitchFamily="34" charset="0"/>
              </a:rPr>
              <a:t>For Resource group</a:t>
            </a:r>
            <a:r>
              <a:rPr lang="en-US" b="0" i="0" dirty="0">
                <a:solidFill>
                  <a:srgbClr val="1F1F1F"/>
                </a:solidFill>
                <a:effectLst/>
                <a:highlight>
                  <a:srgbClr val="FFFFFF"/>
                </a:highlight>
                <a:latin typeface="Source Sans Pro" panose="020B0503030403020204" pitchFamily="34" charset="0"/>
              </a:rPr>
              <a:t>, select </a:t>
            </a:r>
            <a:r>
              <a:rPr lang="en-US" b="1" i="0" dirty="0">
                <a:solidFill>
                  <a:srgbClr val="1F1F1F"/>
                </a:solidFill>
                <a:effectLst/>
                <a:highlight>
                  <a:srgbClr val="FFFFFF"/>
                </a:highlight>
                <a:latin typeface="Source Sans Pro" panose="020B0503030403020204" pitchFamily="34" charset="0"/>
              </a:rPr>
              <a:t>Test-FW-RG</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3"/>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Name</a:t>
            </a:r>
            <a:r>
              <a:rPr lang="en-US" b="0" i="0" dirty="0">
                <a:solidFill>
                  <a:srgbClr val="1F1F1F"/>
                </a:solidFill>
                <a:effectLst/>
                <a:highlight>
                  <a:srgbClr val="FFFFFF"/>
                </a:highlight>
                <a:latin typeface="Source Sans Pro" panose="020B0503030403020204" pitchFamily="34" charset="0"/>
              </a:rPr>
              <a:t>, type </a:t>
            </a:r>
            <a:r>
              <a:rPr lang="en-US" b="1" i="0" dirty="0">
                <a:solidFill>
                  <a:srgbClr val="1F1F1F"/>
                </a:solidFill>
                <a:effectLst/>
                <a:highlight>
                  <a:srgbClr val="FFFFFF"/>
                </a:highlight>
                <a:latin typeface="Source Sans Pro" panose="020B0503030403020204" pitchFamily="34" charset="0"/>
              </a:rPr>
              <a:t>Test-FW-VN</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3"/>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Region</a:t>
            </a:r>
            <a:r>
              <a:rPr lang="en-US" b="0" i="0" dirty="0">
                <a:solidFill>
                  <a:srgbClr val="1F1F1F"/>
                </a:solidFill>
                <a:effectLst/>
                <a:highlight>
                  <a:srgbClr val="FFFFFF"/>
                </a:highlight>
                <a:latin typeface="Source Sans Pro" panose="020B0503030403020204" pitchFamily="34" charset="0"/>
              </a:rPr>
              <a:t>, select a region.  </a:t>
            </a:r>
          </a:p>
          <a:p>
            <a:r>
              <a:rPr lang="en-US" b="1" i="0" dirty="0">
                <a:solidFill>
                  <a:srgbClr val="1F1F1F"/>
                </a:solidFill>
                <a:effectLst/>
                <a:highlight>
                  <a:srgbClr val="FFFFFF"/>
                </a:highlight>
                <a:latin typeface="Source Sans Pro" panose="020B0503030403020204" pitchFamily="34" charset="0"/>
              </a:rPr>
              <a:t>Note</a:t>
            </a:r>
            <a:r>
              <a:rPr lang="en-US" b="0" i="0" dirty="0">
                <a:solidFill>
                  <a:srgbClr val="1F1F1F"/>
                </a:solidFill>
                <a:effectLst/>
                <a:highlight>
                  <a:srgbClr val="FFFFFF"/>
                </a:highlight>
                <a:latin typeface="Source Sans Pro" panose="020B0503030403020204" pitchFamily="34" charset="0"/>
              </a:rPr>
              <a:t>: All other resources that you create must be in the same region.</a:t>
            </a:r>
          </a:p>
          <a:p>
            <a:pPr marL="342900" indent="-342900">
              <a:buFont typeface="+mj-lt"/>
              <a:buAutoNum type="arabicPeriod" startAt="7"/>
            </a:pPr>
            <a:r>
              <a:rPr lang="en-US" b="0" i="0" dirty="0">
                <a:solidFill>
                  <a:srgbClr val="1F1F1F"/>
                </a:solidFill>
                <a:effectLst/>
                <a:highlight>
                  <a:srgbClr val="FFFFFF"/>
                </a:highlight>
                <a:latin typeface="Source Sans Pro" panose="020B0503030403020204" pitchFamily="34" charset="0"/>
              </a:rPr>
              <a:t>Select </a:t>
            </a:r>
            <a:r>
              <a:rPr lang="en-US" b="1" i="0" dirty="0">
                <a:solidFill>
                  <a:srgbClr val="1F1F1F"/>
                </a:solidFill>
                <a:effectLst/>
                <a:highlight>
                  <a:srgbClr val="FFFFFF"/>
                </a:highlight>
                <a:latin typeface="Source Sans Pro" panose="020B0503030403020204" pitchFamily="34" charset="0"/>
              </a:rPr>
              <a:t>Next: IP </a:t>
            </a:r>
            <a:r>
              <a:rPr lang="en-US" b="1" dirty="0">
                <a:solidFill>
                  <a:srgbClr val="1F1F1F"/>
                </a:solidFill>
                <a:highlight>
                  <a:srgbClr val="FFFFFF"/>
                </a:highlight>
                <a:latin typeface="Source Sans Pro" panose="020B0503030403020204" pitchFamily="34" charset="0"/>
              </a:rPr>
              <a:t>addresses</a:t>
            </a:r>
            <a:r>
              <a:rPr lang="en-US" dirty="0">
                <a:solidFill>
                  <a:srgbClr val="1F1F1F"/>
                </a:solidFill>
                <a:highlight>
                  <a:srgbClr val="FFFFFF"/>
                </a:highlight>
                <a:latin typeface="Source Sans Pro" panose="020B0503030403020204" pitchFamily="34" charset="0"/>
              </a:rPr>
              <a:t>. </a:t>
            </a:r>
            <a:endParaRPr lang="en-US" dirty="0"/>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4" name="Picture 3">
            <a:extLst>
              <a:ext uri="{FF2B5EF4-FFF2-40B4-BE49-F238E27FC236}">
                <a16:creationId xmlns:a16="http://schemas.microsoft.com/office/drawing/2014/main" id="{4F815B4E-CC42-1BEB-4D2C-C0FC721EE798}"/>
              </a:ext>
            </a:extLst>
          </p:cNvPr>
          <p:cNvPicPr>
            <a:picLocks noChangeAspect="1"/>
          </p:cNvPicPr>
          <p:nvPr/>
        </p:nvPicPr>
        <p:blipFill>
          <a:blip r:embed="rId5"/>
          <a:stretch>
            <a:fillRect/>
          </a:stretch>
        </p:blipFill>
        <p:spPr>
          <a:xfrm>
            <a:off x="956441" y="2424430"/>
            <a:ext cx="5287197" cy="4433570"/>
          </a:xfrm>
          <a:prstGeom prst="rect">
            <a:avLst/>
          </a:prstGeom>
        </p:spPr>
      </p:pic>
    </p:spTree>
    <p:extLst>
      <p:ext uri="{BB962C8B-B14F-4D97-AF65-F5344CB8AC3E}">
        <p14:creationId xmlns:p14="http://schemas.microsoft.com/office/powerpoint/2010/main" val="1187495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011592" y="375556"/>
            <a:ext cx="9038894" cy="1754326"/>
          </a:xfrm>
          <a:prstGeom prst="rect">
            <a:avLst/>
          </a:prstGeom>
          <a:noFill/>
        </p:spPr>
        <p:txBody>
          <a:bodyPr wrap="square" rtlCol="0">
            <a:spAutoFit/>
          </a:bodyPr>
          <a:lstStyle/>
          <a:p>
            <a:pPr marL="342900" indent="-342900">
              <a:buFont typeface="+mj-lt"/>
              <a:buAutoNum type="arabicPeriod" startAt="8"/>
            </a:pPr>
            <a:r>
              <a:rPr lang="en-US" b="0" i="0" dirty="0">
                <a:solidFill>
                  <a:srgbClr val="1F1F1F"/>
                </a:solidFill>
                <a:effectLst/>
                <a:highlight>
                  <a:srgbClr val="FFFFFF"/>
                </a:highlight>
                <a:latin typeface="Source Sans Pro" panose="020B0503030403020204" pitchFamily="34" charset="0"/>
              </a:rPr>
              <a:t>For Address space, accept the default 10.4.0.0/16 or choose according to your convenience.</a:t>
            </a:r>
          </a:p>
          <a:p>
            <a:pPr marL="342900" indent="-342900">
              <a:buFont typeface="+mj-lt"/>
              <a:buAutoNum type="arabicPeriod" startAt="8"/>
            </a:pPr>
            <a:r>
              <a:rPr lang="en-US" b="0" i="0" dirty="0">
                <a:solidFill>
                  <a:srgbClr val="1F1F1F"/>
                </a:solidFill>
                <a:effectLst/>
                <a:highlight>
                  <a:srgbClr val="FFFFFF"/>
                </a:highlight>
                <a:latin typeface="Source Sans Pro" panose="020B0503030403020204" pitchFamily="34" charset="0"/>
              </a:rPr>
              <a:t>Under Subnet name, select default and change it to </a:t>
            </a:r>
            <a:r>
              <a:rPr lang="en-US" b="0" i="0" dirty="0" err="1">
                <a:solidFill>
                  <a:srgbClr val="1F1F1F"/>
                </a:solidFill>
                <a:effectLst/>
                <a:highlight>
                  <a:srgbClr val="FFFFFF"/>
                </a:highlight>
                <a:latin typeface="Source Sans Pro" panose="020B0503030403020204" pitchFamily="34" charset="0"/>
              </a:rPr>
              <a:t>AzureFirewallSubnet</a:t>
            </a:r>
            <a:r>
              <a:rPr lang="en-US" b="0" i="0" dirty="0">
                <a:solidFill>
                  <a:srgbClr val="1F1F1F"/>
                </a:solidFill>
                <a:effectLst/>
                <a:highlight>
                  <a:srgbClr val="FFFFFF"/>
                </a:highlight>
                <a:latin typeface="Source Sans Pro" panose="020B0503030403020204" pitchFamily="34" charset="0"/>
              </a:rPr>
              <a:t>. The firewall will be in this subnet, and the subnet name must be </a:t>
            </a:r>
            <a:r>
              <a:rPr lang="en-US" b="0" i="0" dirty="0" err="1">
                <a:solidFill>
                  <a:srgbClr val="1F1F1F"/>
                </a:solidFill>
                <a:effectLst/>
                <a:highlight>
                  <a:srgbClr val="FFFFFF"/>
                </a:highlight>
                <a:latin typeface="Source Sans Pro" panose="020B0503030403020204" pitchFamily="34" charset="0"/>
              </a:rPr>
              <a:t>AzureFirewallSubnet</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8"/>
            </a:pPr>
            <a:r>
              <a:rPr lang="en-US" b="0" i="0" dirty="0">
                <a:solidFill>
                  <a:srgbClr val="1F1F1F"/>
                </a:solidFill>
                <a:effectLst/>
                <a:highlight>
                  <a:srgbClr val="FFFFFF"/>
                </a:highlight>
                <a:latin typeface="Source Sans Pro" panose="020B0503030403020204" pitchFamily="34" charset="0"/>
              </a:rPr>
              <a:t>For Subnet address range, change it to 10.4.1.0/26.</a:t>
            </a:r>
          </a:p>
          <a:p>
            <a:pPr marL="342900" indent="-342900">
              <a:buFont typeface="+mj-lt"/>
              <a:buAutoNum type="arabicPeriod" startAt="8"/>
            </a:pPr>
            <a:r>
              <a:rPr lang="en-US" b="0" i="0" dirty="0">
                <a:solidFill>
                  <a:srgbClr val="1F1F1F"/>
                </a:solidFill>
                <a:effectLst/>
                <a:highlight>
                  <a:srgbClr val="FFFFFF"/>
                </a:highlight>
                <a:latin typeface="Source Sans Pro" panose="020B0503030403020204" pitchFamily="34" charset="0"/>
              </a:rPr>
              <a:t>Select Save.</a:t>
            </a:r>
            <a:endParaRPr lang="en-US" dirty="0"/>
          </a:p>
        </p:txBody>
      </p:sp>
      <p:pic>
        <p:nvPicPr>
          <p:cNvPr id="8" name="Picture 7">
            <a:extLst>
              <a:ext uri="{FF2B5EF4-FFF2-40B4-BE49-F238E27FC236}">
                <a16:creationId xmlns:a16="http://schemas.microsoft.com/office/drawing/2014/main" id="{BBF86A2B-4C79-9999-7E4B-60C91F3D5BFD}"/>
              </a:ext>
            </a:extLst>
          </p:cNvPr>
          <p:cNvPicPr>
            <a:picLocks noChangeAspect="1"/>
          </p:cNvPicPr>
          <p:nvPr/>
        </p:nvPicPr>
        <p:blipFill>
          <a:blip r:embed="rId5"/>
          <a:stretch>
            <a:fillRect/>
          </a:stretch>
        </p:blipFill>
        <p:spPr>
          <a:xfrm>
            <a:off x="3103466" y="2129882"/>
            <a:ext cx="9038894" cy="4451118"/>
          </a:xfrm>
          <a:prstGeom prst="rect">
            <a:avLst/>
          </a:prstGeom>
        </p:spPr>
      </p:pic>
    </p:spTree>
    <p:extLst>
      <p:ext uri="{BB962C8B-B14F-4D97-AF65-F5344CB8AC3E}">
        <p14:creationId xmlns:p14="http://schemas.microsoft.com/office/powerpoint/2010/main" val="1902867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1531166"/>
          </a:xfrm>
          <a:noFill/>
        </p:spPr>
        <p:txBody>
          <a:bodyPr vert="horz" lIns="91440" tIns="45720" rIns="91440" bIns="45720" rtlCol="0" anchor="t">
            <a:normAutofit/>
          </a:bodyPr>
          <a:lstStyle/>
          <a:p>
            <a:pPr marL="342900" indent="-342900">
              <a:buFont typeface="+mj-lt"/>
              <a:buAutoNum type="arabicPeriod" startAt="12"/>
            </a:pPr>
            <a:r>
              <a:rPr lang="en-US" dirty="0">
                <a:solidFill>
                  <a:srgbClr val="1F1F1F"/>
                </a:solidFill>
                <a:highlight>
                  <a:srgbClr val="FFFFFF"/>
                </a:highlight>
                <a:latin typeface="Source Sans Pro" panose="020B0503030403020204" pitchFamily="34" charset="0"/>
              </a:rPr>
              <a:t> Select </a:t>
            </a:r>
            <a:r>
              <a:rPr lang="en-US" b="1" dirty="0">
                <a:solidFill>
                  <a:srgbClr val="1F1F1F"/>
                </a:solidFill>
                <a:highlight>
                  <a:srgbClr val="FFFFFF"/>
                </a:highlight>
                <a:latin typeface="Source Sans Pro" panose="020B0503030403020204" pitchFamily="34" charset="0"/>
              </a:rPr>
              <a:t>Add subnet</a:t>
            </a:r>
            <a:r>
              <a:rPr lang="en-US" dirty="0">
                <a:solidFill>
                  <a:srgbClr val="1F1F1F"/>
                </a:solidFill>
                <a:highlight>
                  <a:srgbClr val="FFFFFF"/>
                </a:highlight>
                <a:latin typeface="Source Sans Pro" panose="020B0503030403020204" pitchFamily="34" charset="0"/>
              </a:rPr>
              <a:t>.</a:t>
            </a:r>
          </a:p>
          <a:p>
            <a:pPr marL="342900" indent="-342900">
              <a:buFont typeface="+mj-lt"/>
              <a:buAutoNum type="arabicPeriod" startAt="12"/>
            </a:pPr>
            <a:r>
              <a:rPr lang="en-US" dirty="0">
                <a:solidFill>
                  <a:srgbClr val="1F1F1F"/>
                </a:solidFill>
                <a:highlight>
                  <a:srgbClr val="FFFFFF"/>
                </a:highlight>
                <a:latin typeface="Source Sans Pro" panose="020B0503030403020204" pitchFamily="34" charset="0"/>
              </a:rPr>
              <a:t> For </a:t>
            </a:r>
            <a:r>
              <a:rPr lang="en-US" b="1" dirty="0">
                <a:solidFill>
                  <a:srgbClr val="1F1F1F"/>
                </a:solidFill>
                <a:highlight>
                  <a:srgbClr val="FFFFFF"/>
                </a:highlight>
                <a:latin typeface="Source Sans Pro" panose="020B0503030403020204" pitchFamily="34" charset="0"/>
              </a:rPr>
              <a:t>Subnet name</a:t>
            </a:r>
            <a:r>
              <a:rPr lang="en-US" dirty="0">
                <a:solidFill>
                  <a:srgbClr val="1F1F1F"/>
                </a:solidFill>
                <a:highlight>
                  <a:srgbClr val="FFFFFF"/>
                </a:highlight>
                <a:latin typeface="Source Sans Pro" panose="020B0503030403020204" pitchFamily="34" charset="0"/>
              </a:rPr>
              <a:t>, type </a:t>
            </a:r>
            <a:r>
              <a:rPr lang="en-US" b="1" dirty="0">
                <a:solidFill>
                  <a:srgbClr val="1F1F1F"/>
                </a:solidFill>
                <a:highlight>
                  <a:srgbClr val="FFFFFF"/>
                </a:highlight>
                <a:latin typeface="Source Sans Pro" panose="020B0503030403020204" pitchFamily="34" charset="0"/>
              </a:rPr>
              <a:t>Workload-SN</a:t>
            </a:r>
            <a:r>
              <a:rPr lang="en-US" dirty="0">
                <a:solidFill>
                  <a:srgbClr val="1F1F1F"/>
                </a:solidFill>
                <a:highlight>
                  <a:srgbClr val="FFFFFF"/>
                </a:highlight>
                <a:latin typeface="Source Sans Pro" panose="020B0503030403020204" pitchFamily="34" charset="0"/>
              </a:rPr>
              <a:t>.</a:t>
            </a:r>
          </a:p>
          <a:p>
            <a:pPr marL="342900" indent="-342900">
              <a:buFont typeface="+mj-lt"/>
              <a:buAutoNum type="arabicPeriod" startAt="12"/>
            </a:pPr>
            <a:r>
              <a:rPr lang="en-US" dirty="0">
                <a:solidFill>
                  <a:srgbClr val="1F1F1F"/>
                </a:solidFill>
                <a:highlight>
                  <a:srgbClr val="FFFFFF"/>
                </a:highlight>
                <a:latin typeface="Source Sans Pro" panose="020B0503030403020204" pitchFamily="34" charset="0"/>
              </a:rPr>
              <a:t> For </a:t>
            </a:r>
            <a:r>
              <a:rPr lang="en-US" b="1" dirty="0">
                <a:solidFill>
                  <a:srgbClr val="1F1F1F"/>
                </a:solidFill>
                <a:highlight>
                  <a:srgbClr val="FFFFFF"/>
                </a:highlight>
                <a:latin typeface="Source Sans Pro" panose="020B0503030403020204" pitchFamily="34" charset="0"/>
              </a:rPr>
              <a:t>Subnet address range</a:t>
            </a:r>
            <a:r>
              <a:rPr lang="en-US" dirty="0">
                <a:solidFill>
                  <a:srgbClr val="1F1F1F"/>
                </a:solidFill>
                <a:highlight>
                  <a:srgbClr val="FFFFFF"/>
                </a:highlight>
                <a:latin typeface="Source Sans Pro" panose="020B0503030403020204" pitchFamily="34" charset="0"/>
              </a:rPr>
              <a:t>, </a:t>
            </a:r>
            <a:r>
              <a:rPr lang="en-US" b="1" dirty="0">
                <a:solidFill>
                  <a:srgbClr val="1F1F1F"/>
                </a:solidFill>
                <a:highlight>
                  <a:srgbClr val="FFFFFF"/>
                </a:highlight>
                <a:latin typeface="Source Sans Pro" panose="020B0503030403020204" pitchFamily="34" charset="0"/>
              </a:rPr>
              <a:t>type 10.4.2.0/24</a:t>
            </a:r>
            <a:r>
              <a:rPr lang="en-US" dirty="0">
                <a:solidFill>
                  <a:srgbClr val="1F1F1F"/>
                </a:solidFill>
                <a:highlight>
                  <a:srgbClr val="FFFFFF"/>
                </a:highlight>
                <a:latin typeface="Source Sans Pro" panose="020B0503030403020204" pitchFamily="34" charset="0"/>
              </a:rPr>
              <a:t>.</a:t>
            </a:r>
          </a:p>
          <a:p>
            <a:pPr marL="342900" indent="-342900">
              <a:buFont typeface="+mj-lt"/>
              <a:buAutoNum type="arabicPeriod" startAt="12"/>
            </a:pPr>
            <a:r>
              <a:rPr lang="en-US" dirty="0">
                <a:solidFill>
                  <a:srgbClr val="1F1F1F"/>
                </a:solidFill>
                <a:highlight>
                  <a:srgbClr val="FFFFFF"/>
                </a:highlight>
                <a:latin typeface="Source Sans Pro" panose="020B0503030403020204" pitchFamily="34" charset="0"/>
              </a:rPr>
              <a:t> Select </a:t>
            </a:r>
            <a:r>
              <a:rPr lang="en-US" b="1" dirty="0">
                <a:solidFill>
                  <a:srgbClr val="1F1F1F"/>
                </a:solidFill>
                <a:highlight>
                  <a:srgbClr val="FFFFFF"/>
                </a:highlight>
                <a:latin typeface="Source Sans Pro" panose="020B0503030403020204" pitchFamily="34" charset="0"/>
              </a:rPr>
              <a:t>Add</a:t>
            </a:r>
            <a:r>
              <a:rPr lang="en-US" dirty="0">
                <a:solidFill>
                  <a:srgbClr val="1F1F1F"/>
                </a:solidFill>
                <a:highlight>
                  <a:srgbClr val="FFFFFF"/>
                </a:highlight>
                <a:latin typeface="Source Sans Pro" panose="020B0503030403020204" pitchFamily="34" charset="0"/>
              </a:rPr>
              <a:t>.</a:t>
            </a:r>
            <a:endParaRPr lang="en-US" dirty="0"/>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7" name="Picture 6">
            <a:extLst>
              <a:ext uri="{FF2B5EF4-FFF2-40B4-BE49-F238E27FC236}">
                <a16:creationId xmlns:a16="http://schemas.microsoft.com/office/drawing/2014/main" id="{FE8648FE-22F0-E33D-2504-8B753262A8CA}"/>
              </a:ext>
            </a:extLst>
          </p:cNvPr>
          <p:cNvPicPr>
            <a:picLocks noChangeAspect="1"/>
          </p:cNvPicPr>
          <p:nvPr/>
        </p:nvPicPr>
        <p:blipFill>
          <a:blip r:embed="rId5"/>
          <a:stretch>
            <a:fillRect/>
          </a:stretch>
        </p:blipFill>
        <p:spPr>
          <a:xfrm>
            <a:off x="0" y="2083345"/>
            <a:ext cx="7465706" cy="3649013"/>
          </a:xfrm>
          <a:prstGeom prst="rect">
            <a:avLst/>
          </a:prstGeom>
        </p:spPr>
      </p:pic>
    </p:spTree>
    <p:extLst>
      <p:ext uri="{BB962C8B-B14F-4D97-AF65-F5344CB8AC3E}">
        <p14:creationId xmlns:p14="http://schemas.microsoft.com/office/powerpoint/2010/main" val="268396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011592" y="375556"/>
            <a:ext cx="9038894" cy="646331"/>
          </a:xfrm>
          <a:prstGeom prst="rect">
            <a:avLst/>
          </a:prstGeom>
          <a:noFill/>
        </p:spPr>
        <p:txBody>
          <a:bodyPr wrap="square" rtlCol="0">
            <a:spAutoFit/>
          </a:bodyPr>
          <a:lstStyle/>
          <a:p>
            <a:pPr marL="342900" indent="-342900">
              <a:buFont typeface="+mj-lt"/>
              <a:buAutoNum type="arabicPeriod" startAt="16"/>
            </a:pPr>
            <a:r>
              <a:rPr lang="en-US" b="0" i="0" dirty="0">
                <a:solidFill>
                  <a:srgbClr val="1F1F1F"/>
                </a:solidFill>
                <a:effectLst/>
                <a:highlight>
                  <a:srgbClr val="FFFFFF"/>
                </a:highlight>
                <a:latin typeface="Source Sans Pro" panose="020B0503030403020204" pitchFamily="34" charset="0"/>
              </a:rPr>
              <a:t>Select </a:t>
            </a:r>
            <a:r>
              <a:rPr lang="en-US" b="1" i="0" dirty="0">
                <a:solidFill>
                  <a:srgbClr val="1F1F1F"/>
                </a:solidFill>
                <a:effectLst/>
                <a:highlight>
                  <a:srgbClr val="FFFFFF"/>
                </a:highlight>
                <a:latin typeface="unset"/>
              </a:rPr>
              <a:t>Review + create</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16"/>
            </a:pPr>
            <a:r>
              <a:rPr lang="en-US" dirty="0">
                <a:solidFill>
                  <a:srgbClr val="1F1F1F"/>
                </a:solidFill>
                <a:highlight>
                  <a:srgbClr val="FFFFFF"/>
                </a:highlight>
                <a:latin typeface="Source Sans Pro" panose="020B0503030403020204" pitchFamily="34" charset="0"/>
              </a:rPr>
              <a:t>Select </a:t>
            </a:r>
            <a:r>
              <a:rPr lang="en-US" b="1" dirty="0">
                <a:solidFill>
                  <a:srgbClr val="1F1F1F"/>
                </a:solidFill>
                <a:highlight>
                  <a:srgbClr val="FFFFFF"/>
                </a:highlight>
                <a:latin typeface="Source Sans Pro" panose="020B0503030403020204" pitchFamily="34" charset="0"/>
              </a:rPr>
              <a:t>Create.</a:t>
            </a:r>
            <a:endParaRPr lang="en-US" dirty="0"/>
          </a:p>
        </p:txBody>
      </p:sp>
      <p:pic>
        <p:nvPicPr>
          <p:cNvPr id="3" name="Picture 2">
            <a:extLst>
              <a:ext uri="{FF2B5EF4-FFF2-40B4-BE49-F238E27FC236}">
                <a16:creationId xmlns:a16="http://schemas.microsoft.com/office/drawing/2014/main" id="{4F4A6F1B-14B1-93A0-7214-2BFAF59FE0E7}"/>
              </a:ext>
            </a:extLst>
          </p:cNvPr>
          <p:cNvPicPr>
            <a:picLocks noChangeAspect="1"/>
          </p:cNvPicPr>
          <p:nvPr/>
        </p:nvPicPr>
        <p:blipFill>
          <a:blip r:embed="rId5"/>
          <a:stretch>
            <a:fillRect/>
          </a:stretch>
        </p:blipFill>
        <p:spPr>
          <a:xfrm>
            <a:off x="6096000" y="114300"/>
            <a:ext cx="5599253" cy="6188529"/>
          </a:xfrm>
          <a:prstGeom prst="rect">
            <a:avLst/>
          </a:prstGeom>
        </p:spPr>
      </p:pic>
    </p:spTree>
    <p:extLst>
      <p:ext uri="{BB962C8B-B14F-4D97-AF65-F5344CB8AC3E}">
        <p14:creationId xmlns:p14="http://schemas.microsoft.com/office/powerpoint/2010/main" val="3042283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1531166"/>
          </a:xfrm>
          <a:noFill/>
        </p:spPr>
        <p:txBody>
          <a:bodyPr vert="horz" lIns="91440" tIns="45720" rIns="91440" bIns="45720" rtlCol="0" anchor="t">
            <a:normAutofit lnSpcReduction="10000"/>
          </a:bodyPr>
          <a:lstStyle/>
          <a:p>
            <a:pPr algn="l"/>
            <a:r>
              <a:rPr lang="en-US" b="1" i="0" dirty="0">
                <a:solidFill>
                  <a:srgbClr val="1F1F1F"/>
                </a:solidFill>
                <a:effectLst/>
                <a:highlight>
                  <a:srgbClr val="FFFFFF"/>
                </a:highlight>
                <a:latin typeface="unset"/>
              </a:rPr>
              <a:t>Create a virtual machine</a:t>
            </a:r>
            <a:r>
              <a:rPr lang="en-US" b="0" i="0" dirty="0">
                <a:solidFill>
                  <a:srgbClr val="1F1F1F"/>
                </a:solidFill>
                <a:effectLst/>
                <a:highlight>
                  <a:srgbClr val="FFFFFF"/>
                </a:highlight>
                <a:latin typeface="var(--cds-font-family-source-sans-pro)"/>
              </a:rPr>
              <a:t>: Now create the workload virtual machine and place it in the Workload-SN subnet.</a:t>
            </a:r>
          </a:p>
          <a:p>
            <a:pPr algn="l"/>
            <a:endParaRPr lang="en-US" b="0" i="0" dirty="0">
              <a:solidFill>
                <a:srgbClr val="1F1F1F"/>
              </a:solidFill>
              <a:effectLst/>
              <a:highlight>
                <a:srgbClr val="FFFFFF"/>
              </a:highlight>
              <a:latin typeface="var(--cds-font-family-source-sans-pro)"/>
            </a:endParaRPr>
          </a:p>
          <a:p>
            <a:pPr marL="342900" indent="-342900" algn="l">
              <a:buFont typeface="+mj-lt"/>
              <a:buAutoNum type="arabicPeriod" startAt="18"/>
            </a:pPr>
            <a:r>
              <a:rPr lang="en-US" b="0" i="0" dirty="0">
                <a:solidFill>
                  <a:srgbClr val="1F1F1F"/>
                </a:solidFill>
                <a:effectLst/>
                <a:highlight>
                  <a:srgbClr val="FFFFFF"/>
                </a:highlight>
                <a:latin typeface="var(--cds-font-family-source-sans-pro)"/>
              </a:rPr>
              <a:t>On the Azure portal menu or from the </a:t>
            </a:r>
            <a:r>
              <a:rPr lang="en-US" b="1" i="0" dirty="0">
                <a:solidFill>
                  <a:srgbClr val="1F1F1F"/>
                </a:solidFill>
                <a:effectLst/>
                <a:highlight>
                  <a:srgbClr val="FFFFFF"/>
                </a:highlight>
                <a:latin typeface="unset"/>
              </a:rPr>
              <a:t>Home</a:t>
            </a:r>
            <a:r>
              <a:rPr lang="en-US" b="0" i="0" dirty="0">
                <a:solidFill>
                  <a:srgbClr val="1F1F1F"/>
                </a:solidFill>
                <a:effectLst/>
                <a:highlight>
                  <a:srgbClr val="FFFFFF"/>
                </a:highlight>
                <a:latin typeface="var(--cds-font-family-source-sans-pro)"/>
              </a:rPr>
              <a:t> page, select </a:t>
            </a:r>
            <a:r>
              <a:rPr lang="en-US" b="1" i="0" dirty="0">
                <a:solidFill>
                  <a:srgbClr val="1F1F1F"/>
                </a:solidFill>
                <a:effectLst/>
                <a:highlight>
                  <a:srgbClr val="FFFFFF"/>
                </a:highlight>
                <a:latin typeface="unset"/>
              </a:rPr>
              <a:t>Create a resource</a:t>
            </a:r>
            <a:r>
              <a:rPr lang="en-US" b="0" i="0" dirty="0">
                <a:solidFill>
                  <a:srgbClr val="1F1F1F"/>
                </a:solidFill>
                <a:effectLst/>
                <a:highlight>
                  <a:srgbClr val="FFFFFF"/>
                </a:highlight>
                <a:latin typeface="var(--cds-font-family-source-sans-pro)"/>
              </a:rPr>
              <a:t>.</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4" name="Picture 3">
            <a:extLst>
              <a:ext uri="{FF2B5EF4-FFF2-40B4-BE49-F238E27FC236}">
                <a16:creationId xmlns:a16="http://schemas.microsoft.com/office/drawing/2014/main" id="{342626B9-8B38-9CC2-5F1A-B6BD5891B1C2}"/>
              </a:ext>
            </a:extLst>
          </p:cNvPr>
          <p:cNvPicPr>
            <a:picLocks noChangeAspect="1"/>
          </p:cNvPicPr>
          <p:nvPr/>
        </p:nvPicPr>
        <p:blipFill>
          <a:blip r:embed="rId5"/>
          <a:stretch>
            <a:fillRect/>
          </a:stretch>
        </p:blipFill>
        <p:spPr>
          <a:xfrm>
            <a:off x="-16393" y="3118757"/>
            <a:ext cx="7517332" cy="1257300"/>
          </a:xfrm>
          <a:prstGeom prst="rect">
            <a:avLst/>
          </a:prstGeom>
        </p:spPr>
      </p:pic>
    </p:spTree>
    <p:extLst>
      <p:ext uri="{BB962C8B-B14F-4D97-AF65-F5344CB8AC3E}">
        <p14:creationId xmlns:p14="http://schemas.microsoft.com/office/powerpoint/2010/main" val="695754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011592" y="375556"/>
            <a:ext cx="9038894" cy="369332"/>
          </a:xfrm>
          <a:prstGeom prst="rect">
            <a:avLst/>
          </a:prstGeom>
          <a:noFill/>
        </p:spPr>
        <p:txBody>
          <a:bodyPr wrap="square" rtlCol="0">
            <a:spAutoFit/>
          </a:bodyPr>
          <a:lstStyle/>
          <a:p>
            <a:pPr marL="342900" indent="-342900">
              <a:buFont typeface="+mj-lt"/>
              <a:buAutoNum type="arabicPeriod" startAt="19"/>
            </a:pPr>
            <a:r>
              <a:rPr lang="en-US" b="0" i="0" dirty="0">
                <a:solidFill>
                  <a:srgbClr val="1F1F1F"/>
                </a:solidFill>
                <a:effectLst/>
                <a:highlight>
                  <a:srgbClr val="FFFFFF"/>
                </a:highlight>
                <a:latin typeface="Source Sans Pro" panose="020B0503030403020204" pitchFamily="34" charset="0"/>
              </a:rPr>
              <a:t>Select </a:t>
            </a:r>
            <a:r>
              <a:rPr lang="en-US" b="1" i="0" dirty="0">
                <a:solidFill>
                  <a:srgbClr val="1F1F1F"/>
                </a:solidFill>
                <a:effectLst/>
                <a:highlight>
                  <a:srgbClr val="FFFFFF"/>
                </a:highlight>
                <a:latin typeface="unset"/>
              </a:rPr>
              <a:t>Windows Server 2019 Datacenter</a:t>
            </a:r>
            <a:r>
              <a:rPr lang="en-US" b="0" i="0" dirty="0">
                <a:solidFill>
                  <a:srgbClr val="1F1F1F"/>
                </a:solidFill>
                <a:effectLst/>
                <a:highlight>
                  <a:srgbClr val="FFFFFF"/>
                </a:highlight>
                <a:latin typeface="Source Sans Pro" panose="020B0503030403020204" pitchFamily="34" charset="0"/>
              </a:rPr>
              <a:t>.</a:t>
            </a:r>
            <a:endParaRPr lang="en-US" dirty="0"/>
          </a:p>
        </p:txBody>
      </p:sp>
      <p:pic>
        <p:nvPicPr>
          <p:cNvPr id="4" name="Picture 3">
            <a:extLst>
              <a:ext uri="{FF2B5EF4-FFF2-40B4-BE49-F238E27FC236}">
                <a16:creationId xmlns:a16="http://schemas.microsoft.com/office/drawing/2014/main" id="{78E28981-F78E-0D7A-9A2C-3494CD037BDA}"/>
              </a:ext>
            </a:extLst>
          </p:cNvPr>
          <p:cNvPicPr>
            <a:picLocks noChangeAspect="1"/>
          </p:cNvPicPr>
          <p:nvPr/>
        </p:nvPicPr>
        <p:blipFill>
          <a:blip r:embed="rId5"/>
          <a:stretch>
            <a:fillRect/>
          </a:stretch>
        </p:blipFill>
        <p:spPr>
          <a:xfrm>
            <a:off x="3198767" y="1714499"/>
            <a:ext cx="8851719" cy="2922816"/>
          </a:xfrm>
          <a:prstGeom prst="rect">
            <a:avLst/>
          </a:prstGeom>
        </p:spPr>
      </p:pic>
    </p:spTree>
    <p:extLst>
      <p:ext uri="{BB962C8B-B14F-4D97-AF65-F5344CB8AC3E}">
        <p14:creationId xmlns:p14="http://schemas.microsoft.com/office/powerpoint/2010/main" val="1237722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6"/>
            <a:ext cx="4403725" cy="5854470"/>
          </a:xfrm>
          <a:noFill/>
        </p:spPr>
        <p:txBody>
          <a:bodyPr vert="horz" lIns="91440" tIns="45720" rIns="91440" bIns="45720" rtlCol="0" anchor="t">
            <a:normAutofit/>
          </a:bodyPr>
          <a:lstStyle/>
          <a:p>
            <a:pPr marL="342900" indent="-342900" algn="l">
              <a:buFont typeface="+mj-lt"/>
              <a:buAutoNum type="arabicPeriod" startAt="20"/>
            </a:pPr>
            <a:r>
              <a:rPr lang="en-US" i="0" dirty="0">
                <a:solidFill>
                  <a:srgbClr val="1F1F1F"/>
                </a:solidFill>
                <a:effectLst/>
                <a:highlight>
                  <a:srgbClr val="FFFFFF"/>
                </a:highlight>
                <a:latin typeface="unset"/>
              </a:rPr>
              <a:t>Enter these values for the virtual machine:</a:t>
            </a:r>
          </a:p>
          <a:p>
            <a:pPr marL="342900" indent="-342900" algn="l">
              <a:buFont typeface="Arial" panose="020B0604020202020204" pitchFamily="34" charset="0"/>
              <a:buChar char="•"/>
            </a:pPr>
            <a:r>
              <a:rPr lang="en-US" dirty="0">
                <a:solidFill>
                  <a:srgbClr val="1F1F1F"/>
                </a:solidFill>
                <a:highlight>
                  <a:srgbClr val="FFFFFF"/>
                </a:highlight>
                <a:latin typeface="unset"/>
              </a:rPr>
              <a:t>Resource group: </a:t>
            </a:r>
            <a:r>
              <a:rPr lang="en-US" b="1" dirty="0">
                <a:solidFill>
                  <a:srgbClr val="1F1F1F"/>
                </a:solidFill>
                <a:highlight>
                  <a:srgbClr val="FFFFFF"/>
                </a:highlight>
                <a:latin typeface="unset"/>
              </a:rPr>
              <a:t>Test-FW-RG</a:t>
            </a:r>
          </a:p>
          <a:p>
            <a:pPr marL="342900" indent="-342900" algn="l">
              <a:buFont typeface="Arial" panose="020B0604020202020204" pitchFamily="34" charset="0"/>
              <a:buChar char="•"/>
            </a:pPr>
            <a:r>
              <a:rPr lang="en-US" i="0" dirty="0">
                <a:solidFill>
                  <a:srgbClr val="1F1F1F"/>
                </a:solidFill>
                <a:effectLst/>
                <a:highlight>
                  <a:srgbClr val="FFFFFF"/>
                </a:highlight>
                <a:latin typeface="unset"/>
              </a:rPr>
              <a:t>Virtual machine name: </a:t>
            </a:r>
            <a:r>
              <a:rPr lang="en-US" b="1" i="0" dirty="0" err="1">
                <a:solidFill>
                  <a:srgbClr val="1F1F1F"/>
                </a:solidFill>
                <a:effectLst/>
                <a:highlight>
                  <a:srgbClr val="FFFFFF"/>
                </a:highlight>
                <a:latin typeface="unset"/>
              </a:rPr>
              <a:t>Srv</a:t>
            </a:r>
            <a:r>
              <a:rPr lang="en-US" b="1" i="0" dirty="0">
                <a:solidFill>
                  <a:srgbClr val="1F1F1F"/>
                </a:solidFill>
                <a:effectLst/>
                <a:highlight>
                  <a:srgbClr val="FFFFFF"/>
                </a:highlight>
                <a:latin typeface="unset"/>
              </a:rPr>
              <a:t>-W</a:t>
            </a:r>
            <a:r>
              <a:rPr lang="en-US" b="1" dirty="0">
                <a:solidFill>
                  <a:srgbClr val="1F1F1F"/>
                </a:solidFill>
                <a:highlight>
                  <a:srgbClr val="FFFFFF"/>
                </a:highlight>
                <a:latin typeface="unset"/>
              </a:rPr>
              <a:t>ork</a:t>
            </a:r>
          </a:p>
          <a:p>
            <a:pPr marL="342900" indent="-342900" algn="l">
              <a:buFont typeface="Arial" panose="020B0604020202020204" pitchFamily="34" charset="0"/>
              <a:buChar char="•"/>
            </a:pPr>
            <a:r>
              <a:rPr lang="en-US" dirty="0">
                <a:solidFill>
                  <a:srgbClr val="1F1F1F"/>
                </a:solidFill>
                <a:highlight>
                  <a:srgbClr val="FFFFFF"/>
                </a:highlight>
                <a:latin typeface="unset"/>
              </a:rPr>
              <a:t>Region: Same as previous</a:t>
            </a:r>
          </a:p>
          <a:p>
            <a:pPr marL="342900" indent="-342900" algn="l">
              <a:buFont typeface="Arial" panose="020B0604020202020204" pitchFamily="34" charset="0"/>
              <a:buChar char="•"/>
            </a:pPr>
            <a:r>
              <a:rPr lang="en-US" i="0" dirty="0">
                <a:solidFill>
                  <a:srgbClr val="1F1F1F"/>
                </a:solidFill>
                <a:effectLst/>
                <a:highlight>
                  <a:srgbClr val="FFFFFF"/>
                </a:highlight>
                <a:latin typeface="unset"/>
              </a:rPr>
              <a:t>Image: Windows Server 2019 Datacenter</a:t>
            </a:r>
          </a:p>
          <a:p>
            <a:pPr marL="342900" indent="-342900" algn="l">
              <a:buFont typeface="Arial" panose="020B0604020202020204" pitchFamily="34" charset="0"/>
              <a:buChar char="•"/>
            </a:pPr>
            <a:r>
              <a:rPr lang="en-US" i="0" dirty="0">
                <a:solidFill>
                  <a:srgbClr val="1F1F1F"/>
                </a:solidFill>
                <a:effectLst/>
                <a:highlight>
                  <a:srgbClr val="FFFFFF"/>
                </a:highlight>
                <a:latin typeface="var(--cds-font-family-source-sans-pro)"/>
              </a:rPr>
              <a:t>Administrator username: Type a username</a:t>
            </a:r>
          </a:p>
          <a:p>
            <a:pPr marL="342900" indent="-342900" algn="l">
              <a:buFont typeface="Arial" panose="020B0604020202020204" pitchFamily="34" charset="0"/>
              <a:buChar char="•"/>
            </a:pPr>
            <a:r>
              <a:rPr lang="en-US" dirty="0">
                <a:solidFill>
                  <a:srgbClr val="1F1F1F"/>
                </a:solidFill>
                <a:highlight>
                  <a:srgbClr val="FFFFFF"/>
                </a:highlight>
                <a:latin typeface="var(--cds-font-family-source-sans-pro)"/>
              </a:rPr>
              <a:t>Password: Type a password</a:t>
            </a:r>
          </a:p>
          <a:p>
            <a:pPr marL="342900" indent="-342900" algn="l">
              <a:buFont typeface="+mj-lt"/>
              <a:buAutoNum type="arabicPeriod" startAt="20"/>
            </a:pPr>
            <a:r>
              <a:rPr lang="en-US" i="0" dirty="0">
                <a:solidFill>
                  <a:srgbClr val="1F1F1F"/>
                </a:solidFill>
                <a:effectLst/>
                <a:highlight>
                  <a:srgbClr val="FFFFFF"/>
                </a:highlight>
                <a:latin typeface="var(--cds-font-family-source-sans-pro)"/>
              </a:rPr>
              <a:t>Under </a:t>
            </a:r>
            <a:r>
              <a:rPr lang="en-US" b="1" i="0" dirty="0">
                <a:solidFill>
                  <a:srgbClr val="1F1F1F"/>
                </a:solidFill>
                <a:effectLst/>
                <a:highlight>
                  <a:srgbClr val="FFFFFF"/>
                </a:highlight>
                <a:latin typeface="var(--cds-font-family-source-sans-pro)"/>
              </a:rPr>
              <a:t>Inbound port rules, Public inbound ports, </a:t>
            </a:r>
            <a:r>
              <a:rPr lang="en-US" i="0" dirty="0">
                <a:solidFill>
                  <a:srgbClr val="1F1F1F"/>
                </a:solidFill>
                <a:effectLst/>
                <a:highlight>
                  <a:srgbClr val="FFFFFF"/>
                </a:highlight>
                <a:latin typeface="var(--cds-font-family-source-sans-pro)"/>
              </a:rPr>
              <a:t>select </a:t>
            </a:r>
            <a:r>
              <a:rPr lang="en-US" b="1" dirty="0">
                <a:solidFill>
                  <a:srgbClr val="1F1F1F"/>
                </a:solidFill>
                <a:highlight>
                  <a:srgbClr val="FFFFFF"/>
                </a:highlight>
                <a:latin typeface="var(--cds-font-family-source-sans-pro)"/>
              </a:rPr>
              <a:t>None.</a:t>
            </a:r>
          </a:p>
          <a:p>
            <a:pPr marL="342900" indent="-342900" algn="l">
              <a:buFont typeface="+mj-lt"/>
              <a:buAutoNum type="arabicPeriod" startAt="20"/>
            </a:pPr>
            <a:r>
              <a:rPr lang="en-US" i="0" dirty="0">
                <a:solidFill>
                  <a:srgbClr val="1F1F1F"/>
                </a:solidFill>
                <a:effectLst/>
                <a:highlight>
                  <a:srgbClr val="FFFFFF"/>
                </a:highlight>
                <a:latin typeface="var(--cds-font-family-source-sans-pro)"/>
              </a:rPr>
              <a:t>Accept the other defaults and select </a:t>
            </a:r>
            <a:r>
              <a:rPr lang="en-US" b="1" i="0" dirty="0">
                <a:solidFill>
                  <a:srgbClr val="1F1F1F"/>
                </a:solidFill>
                <a:effectLst/>
                <a:highlight>
                  <a:srgbClr val="FFFFFF"/>
                </a:highlight>
                <a:latin typeface="var(--cds-font-family-source-sans-pro)"/>
              </a:rPr>
              <a:t>Next: Disks.</a:t>
            </a:r>
            <a:endParaRPr lang="en-US" i="0" dirty="0">
              <a:solidFill>
                <a:srgbClr val="1F1F1F"/>
              </a:solidFill>
              <a:effectLst/>
              <a:highlight>
                <a:srgbClr val="FFFFFF"/>
              </a:highlight>
              <a:latin typeface="var(--cds-font-family-source-sans-pro)"/>
            </a:endParaRPr>
          </a:p>
        </p:txBody>
      </p:sp>
      <p:pic>
        <p:nvPicPr>
          <p:cNvPr id="13" name="Picture Placeholder 12">
            <a:extLst>
              <a:ext uri="{FF2B5EF4-FFF2-40B4-BE49-F238E27FC236}">
                <a16:creationId xmlns:a16="http://schemas.microsoft.com/office/drawing/2014/main" id="{3F441067-4DAA-343C-3983-033AD42969F9}"/>
              </a:ext>
            </a:extLst>
          </p:cNvPr>
          <p:cNvPicPr>
            <a:picLocks noGrp="1" noChangeAspect="1"/>
          </p:cNvPicPr>
          <p:nvPr>
            <p:ph type="pic" sz="quarter" idx="10"/>
          </p:nvPr>
        </p:nvPicPr>
        <p:blipFill>
          <a:blip r:embed="rId3"/>
          <a:srcRect t="11829" b="11829"/>
          <a:stretch/>
        </p:blipFill>
        <p:spPr>
          <a:xfrm>
            <a:off x="4670425" y="-22225"/>
            <a:ext cx="7545388" cy="6880225"/>
          </a:xfrm>
        </p:spPr>
      </p:pic>
    </p:spTree>
    <p:extLst>
      <p:ext uri="{BB962C8B-B14F-4D97-AF65-F5344CB8AC3E}">
        <p14:creationId xmlns:p14="http://schemas.microsoft.com/office/powerpoint/2010/main" val="124934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153106" y="391885"/>
            <a:ext cx="9038894" cy="369332"/>
          </a:xfrm>
          <a:prstGeom prst="rect">
            <a:avLst/>
          </a:prstGeom>
          <a:noFill/>
        </p:spPr>
        <p:txBody>
          <a:bodyPr wrap="square" rtlCol="0">
            <a:spAutoFit/>
          </a:bodyPr>
          <a:lstStyle/>
          <a:p>
            <a:pPr marL="342900" indent="-342900">
              <a:buFont typeface="+mj-lt"/>
              <a:buAutoNum type="arabicPeriod" startAt="23"/>
            </a:pPr>
            <a:r>
              <a:rPr lang="en-US" b="0" i="0" dirty="0">
                <a:solidFill>
                  <a:srgbClr val="1F1F1F"/>
                </a:solidFill>
                <a:effectLst/>
                <a:highlight>
                  <a:srgbClr val="FFFFFF"/>
                </a:highlight>
                <a:latin typeface="Source Sans Pro" panose="020B0503030403020204" pitchFamily="34" charset="0"/>
              </a:rPr>
              <a:t>Accept the disk defaults and select </a:t>
            </a:r>
            <a:r>
              <a:rPr lang="en-US" b="1" i="0" dirty="0">
                <a:solidFill>
                  <a:srgbClr val="1F1F1F"/>
                </a:solidFill>
                <a:effectLst/>
                <a:highlight>
                  <a:srgbClr val="FFFFFF"/>
                </a:highlight>
                <a:latin typeface="Source Sans Pro" panose="020B0503030403020204" pitchFamily="34" charset="0"/>
              </a:rPr>
              <a:t>Next: Networking</a:t>
            </a:r>
            <a:r>
              <a:rPr lang="en-US" b="0" i="0" dirty="0">
                <a:solidFill>
                  <a:srgbClr val="1F1F1F"/>
                </a:solidFill>
                <a:effectLst/>
                <a:highlight>
                  <a:srgbClr val="FFFFFF"/>
                </a:highlight>
                <a:latin typeface="Source Sans Pro" panose="020B0503030403020204" pitchFamily="34" charset="0"/>
              </a:rPr>
              <a:t>.</a:t>
            </a:r>
            <a:endParaRPr lang="en-US" dirty="0"/>
          </a:p>
        </p:txBody>
      </p:sp>
      <p:pic>
        <p:nvPicPr>
          <p:cNvPr id="3" name="Picture 2">
            <a:extLst>
              <a:ext uri="{FF2B5EF4-FFF2-40B4-BE49-F238E27FC236}">
                <a16:creationId xmlns:a16="http://schemas.microsoft.com/office/drawing/2014/main" id="{5B2E6B4A-A8CB-A945-F585-81E4146D6E6E}"/>
              </a:ext>
            </a:extLst>
          </p:cNvPr>
          <p:cNvPicPr>
            <a:picLocks noChangeAspect="1"/>
          </p:cNvPicPr>
          <p:nvPr/>
        </p:nvPicPr>
        <p:blipFill>
          <a:blip r:embed="rId5"/>
          <a:stretch>
            <a:fillRect/>
          </a:stretch>
        </p:blipFill>
        <p:spPr>
          <a:xfrm>
            <a:off x="4783198" y="822899"/>
            <a:ext cx="5356845" cy="6035101"/>
          </a:xfrm>
          <a:prstGeom prst="rect">
            <a:avLst/>
          </a:prstGeom>
        </p:spPr>
      </p:pic>
    </p:spTree>
    <p:extLst>
      <p:ext uri="{BB962C8B-B14F-4D97-AF65-F5344CB8AC3E}">
        <p14:creationId xmlns:p14="http://schemas.microsoft.com/office/powerpoint/2010/main" val="2924646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1531166"/>
          </a:xfrm>
          <a:noFill/>
        </p:spPr>
        <p:txBody>
          <a:bodyPr vert="horz" lIns="91440" tIns="45720" rIns="91440" bIns="45720" rtlCol="0" anchor="t">
            <a:normAutofit/>
          </a:bodyPr>
          <a:lstStyle/>
          <a:p>
            <a:pPr marL="342900" indent="-342900" algn="l">
              <a:buFont typeface="+mj-lt"/>
              <a:buAutoNum type="arabicPeriod" startAt="24"/>
            </a:pPr>
            <a:r>
              <a:rPr lang="en-US" i="0" dirty="0">
                <a:solidFill>
                  <a:srgbClr val="1F1F1F"/>
                </a:solidFill>
                <a:effectLst/>
                <a:highlight>
                  <a:srgbClr val="FFFFFF"/>
                </a:highlight>
                <a:latin typeface="unset"/>
              </a:rPr>
              <a:t>Make sure that Test-FW-VN is selected for the virtual network and the subnet is Workload-SN.</a:t>
            </a:r>
          </a:p>
          <a:p>
            <a:pPr marL="342900" indent="-342900" algn="l">
              <a:buFont typeface="+mj-lt"/>
              <a:buAutoNum type="arabicPeriod" startAt="24"/>
            </a:pPr>
            <a:r>
              <a:rPr lang="en-US" i="0" dirty="0">
                <a:solidFill>
                  <a:srgbClr val="1F1F1F"/>
                </a:solidFill>
                <a:effectLst/>
                <a:highlight>
                  <a:srgbClr val="FFFFFF"/>
                </a:highlight>
                <a:latin typeface="unset"/>
              </a:rPr>
              <a:t>For Public IP, select None.</a:t>
            </a:r>
          </a:p>
          <a:p>
            <a:pPr marL="342900" indent="-342900" algn="l">
              <a:buFont typeface="+mj-lt"/>
              <a:buAutoNum type="arabicPeriod" startAt="24"/>
            </a:pPr>
            <a:r>
              <a:rPr lang="en-US" i="0" dirty="0">
                <a:solidFill>
                  <a:srgbClr val="1F1F1F"/>
                </a:solidFill>
                <a:effectLst/>
                <a:highlight>
                  <a:srgbClr val="FFFFFF"/>
                </a:highlight>
                <a:latin typeface="unset"/>
              </a:rPr>
              <a:t>Accept the other defaults and select Next: Management.</a:t>
            </a:r>
            <a:endParaRPr lang="en-US" i="0" dirty="0">
              <a:solidFill>
                <a:srgbClr val="1F1F1F"/>
              </a:solidFill>
              <a:effectLst/>
              <a:highlight>
                <a:srgbClr val="FFFFFF"/>
              </a:highlight>
              <a:latin typeface="var(--cds-font-family-source-sans-pro)"/>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5" name="Picture 4">
            <a:extLst>
              <a:ext uri="{FF2B5EF4-FFF2-40B4-BE49-F238E27FC236}">
                <a16:creationId xmlns:a16="http://schemas.microsoft.com/office/drawing/2014/main" id="{9F5B81BE-5690-93E0-A95F-8D2ACD921842}"/>
              </a:ext>
            </a:extLst>
          </p:cNvPr>
          <p:cNvPicPr>
            <a:picLocks noChangeAspect="1"/>
          </p:cNvPicPr>
          <p:nvPr/>
        </p:nvPicPr>
        <p:blipFill>
          <a:blip r:embed="rId5"/>
          <a:stretch>
            <a:fillRect/>
          </a:stretch>
        </p:blipFill>
        <p:spPr>
          <a:xfrm>
            <a:off x="963943" y="1757310"/>
            <a:ext cx="4714876" cy="5100690"/>
          </a:xfrm>
          <a:prstGeom prst="rect">
            <a:avLst/>
          </a:prstGeom>
        </p:spPr>
      </p:pic>
    </p:spTree>
    <p:extLst>
      <p:ext uri="{BB962C8B-B14F-4D97-AF65-F5344CB8AC3E}">
        <p14:creationId xmlns:p14="http://schemas.microsoft.com/office/powerpoint/2010/main" val="2404886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5910942" y="168511"/>
            <a:ext cx="6281057" cy="512064"/>
          </a:xfrm>
          <a:noFill/>
        </p:spPr>
        <p:txBody>
          <a:bodyPr anchor="b">
            <a:noAutofit/>
          </a:bodyPr>
          <a:lstStyle/>
          <a:p>
            <a:pPr algn="ctr"/>
            <a:r>
              <a:rPr lang="en-US" b="1"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5910943" y="849086"/>
            <a:ext cx="6281056" cy="5698671"/>
          </a:xfrm>
          <a:noFill/>
        </p:spPr>
        <p:txBody>
          <a:bodyPr anchor="t">
            <a:normAutofit fontScale="77500" lnSpcReduction="20000"/>
          </a:bodyPr>
          <a:lstStyle/>
          <a:p>
            <a:pPr marL="285750" indent="-285750">
              <a:buFont typeface="Arial" panose="020B0604020202020204" pitchFamily="34" charset="0"/>
              <a:buChar char="•"/>
            </a:pPr>
            <a:r>
              <a:rPr lang="en-US" b="1" dirty="0"/>
              <a:t>Task 1</a:t>
            </a:r>
            <a:r>
              <a:rPr lang="en-US" dirty="0"/>
              <a:t>: Set up a test network environment</a:t>
            </a:r>
          </a:p>
          <a:p>
            <a:pPr marL="285750" indent="-285750">
              <a:buFont typeface="Arial" panose="020B0604020202020204" pitchFamily="34" charset="0"/>
              <a:buChar char="•"/>
            </a:pPr>
            <a:r>
              <a:rPr lang="en-US" b="1" dirty="0"/>
              <a:t>Task 2</a:t>
            </a:r>
            <a:r>
              <a:rPr lang="en-US" dirty="0"/>
              <a:t>: Deploy a firewall</a:t>
            </a:r>
          </a:p>
          <a:p>
            <a:pPr marL="285750" indent="-285750">
              <a:buFont typeface="Arial" panose="020B0604020202020204" pitchFamily="34" charset="0"/>
              <a:buChar char="•"/>
            </a:pPr>
            <a:r>
              <a:rPr lang="en-US" dirty="0"/>
              <a:t>Task </a:t>
            </a:r>
            <a:r>
              <a:rPr lang="en-US" b="1" dirty="0"/>
              <a:t>3: Create a default route</a:t>
            </a:r>
          </a:p>
          <a:p>
            <a:pPr marL="285750" indent="-285750">
              <a:buFont typeface="Arial" panose="020B0604020202020204" pitchFamily="34" charset="0"/>
              <a:buChar char="•"/>
            </a:pPr>
            <a:r>
              <a:rPr lang="en-US" b="1" dirty="0"/>
              <a:t>Task 4</a:t>
            </a:r>
            <a:r>
              <a:rPr lang="en-US" dirty="0"/>
              <a:t>: Configure an application rule to allow access to www.google.com</a:t>
            </a:r>
          </a:p>
          <a:p>
            <a:pPr marL="285750" indent="-285750">
              <a:buFont typeface="Arial" panose="020B0604020202020204" pitchFamily="34" charset="0"/>
              <a:buChar char="•"/>
            </a:pPr>
            <a:r>
              <a:rPr lang="en-US" b="1" dirty="0"/>
              <a:t>Task 5</a:t>
            </a:r>
            <a:r>
              <a:rPr lang="en-US" dirty="0"/>
              <a:t>: Configure a network rule to allow access to external DNS servers</a:t>
            </a:r>
          </a:p>
          <a:p>
            <a:pPr marL="285750" indent="-285750">
              <a:buFont typeface="Arial" panose="020B0604020202020204" pitchFamily="34" charset="0"/>
              <a:buChar char="•"/>
            </a:pPr>
            <a:r>
              <a:rPr lang="en-US" b="1" dirty="0"/>
              <a:t>Task 6</a:t>
            </a:r>
            <a:r>
              <a:rPr lang="en-US" dirty="0"/>
              <a:t>: Configure a NAT rule to allow a remote desktop to the test server</a:t>
            </a:r>
          </a:p>
          <a:p>
            <a:pPr marL="285750" indent="-285750">
              <a:buFont typeface="Arial" panose="020B0604020202020204" pitchFamily="34" charset="0"/>
              <a:buChar char="•"/>
            </a:pPr>
            <a:r>
              <a:rPr lang="en-US" b="1" dirty="0"/>
              <a:t>Task 7</a:t>
            </a:r>
            <a:r>
              <a:rPr lang="en-US" dirty="0"/>
              <a:t>: Test the firewall</a:t>
            </a:r>
          </a:p>
          <a:p>
            <a:pPr marL="285750" indent="-285750">
              <a:buFont typeface="Arial" panose="020B0604020202020204" pitchFamily="34" charset="0"/>
              <a:buChar char="•"/>
            </a:pPr>
            <a:r>
              <a:rPr lang="en-US" b="1" dirty="0"/>
              <a:t>Task 8</a:t>
            </a:r>
            <a:r>
              <a:rPr lang="en-US" dirty="0"/>
              <a:t>:  Delete the resources you created for this exercise. You can delete resources individually or the entire resource group containing the resources. Take care when deleting resource groups, as all resources in the resource group will also be deleted.</a:t>
            </a:r>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103466" y="290281"/>
            <a:ext cx="9038894" cy="369332"/>
          </a:xfrm>
          <a:prstGeom prst="rect">
            <a:avLst/>
          </a:prstGeom>
          <a:noFill/>
        </p:spPr>
        <p:txBody>
          <a:bodyPr wrap="square" rtlCol="0">
            <a:spAutoFit/>
          </a:bodyPr>
          <a:lstStyle/>
          <a:p>
            <a:pPr marL="342900" indent="-342900">
              <a:buFont typeface="+mj-lt"/>
              <a:buAutoNum type="arabicPeriod" startAt="27"/>
            </a:pPr>
            <a:r>
              <a:rPr lang="en-US" b="0" i="0" dirty="0">
                <a:solidFill>
                  <a:srgbClr val="1F1F1F"/>
                </a:solidFill>
                <a:effectLst/>
                <a:highlight>
                  <a:srgbClr val="FFFFFF"/>
                </a:highlight>
                <a:latin typeface="Source Sans Pro" panose="020B0503030403020204" pitchFamily="34" charset="0"/>
              </a:rPr>
              <a:t>Accept the defaults and select </a:t>
            </a:r>
            <a:r>
              <a:rPr lang="en-US" b="1" i="0" dirty="0">
                <a:solidFill>
                  <a:srgbClr val="1F1F1F"/>
                </a:solidFill>
                <a:effectLst/>
                <a:highlight>
                  <a:srgbClr val="FFFFFF"/>
                </a:highlight>
                <a:latin typeface="unset"/>
              </a:rPr>
              <a:t>Next: Monitoring</a:t>
            </a:r>
            <a:r>
              <a:rPr lang="en-US" b="0" i="0" dirty="0">
                <a:solidFill>
                  <a:srgbClr val="1F1F1F"/>
                </a:solidFill>
                <a:effectLst/>
                <a:highlight>
                  <a:srgbClr val="FFFFFF"/>
                </a:highlight>
                <a:latin typeface="Source Sans Pro" panose="020B0503030403020204" pitchFamily="34" charset="0"/>
              </a:rPr>
              <a:t>.</a:t>
            </a:r>
            <a:endParaRPr lang="en-US" dirty="0"/>
          </a:p>
        </p:txBody>
      </p:sp>
      <p:pic>
        <p:nvPicPr>
          <p:cNvPr id="4" name="Picture 3">
            <a:extLst>
              <a:ext uri="{FF2B5EF4-FFF2-40B4-BE49-F238E27FC236}">
                <a16:creationId xmlns:a16="http://schemas.microsoft.com/office/drawing/2014/main" id="{F7130A3D-6A36-0436-31BD-2F590961F51F}"/>
              </a:ext>
            </a:extLst>
          </p:cNvPr>
          <p:cNvPicPr>
            <a:picLocks noChangeAspect="1"/>
          </p:cNvPicPr>
          <p:nvPr/>
        </p:nvPicPr>
        <p:blipFill>
          <a:blip r:embed="rId5"/>
          <a:stretch>
            <a:fillRect/>
          </a:stretch>
        </p:blipFill>
        <p:spPr>
          <a:xfrm>
            <a:off x="4180838" y="659613"/>
            <a:ext cx="5587079" cy="6198387"/>
          </a:xfrm>
          <a:prstGeom prst="rect">
            <a:avLst/>
          </a:prstGeom>
        </p:spPr>
      </p:pic>
    </p:spTree>
    <p:extLst>
      <p:ext uri="{BB962C8B-B14F-4D97-AF65-F5344CB8AC3E}">
        <p14:creationId xmlns:p14="http://schemas.microsoft.com/office/powerpoint/2010/main" val="133933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952954"/>
          </a:xfrm>
          <a:noFill/>
        </p:spPr>
        <p:txBody>
          <a:bodyPr vert="horz" lIns="91440" tIns="45720" rIns="91440" bIns="45720" rtlCol="0" anchor="t">
            <a:normAutofit lnSpcReduction="10000"/>
          </a:bodyPr>
          <a:lstStyle/>
          <a:p>
            <a:pPr marL="342900" indent="-342900" algn="l">
              <a:buFont typeface="+mj-lt"/>
              <a:buAutoNum type="arabicPeriod" startAt="28"/>
            </a:pPr>
            <a:r>
              <a:rPr lang="en-US" i="0" dirty="0">
                <a:solidFill>
                  <a:srgbClr val="1F1F1F"/>
                </a:solidFill>
                <a:effectLst/>
                <a:highlight>
                  <a:srgbClr val="FFFFFF"/>
                </a:highlight>
                <a:latin typeface="unset"/>
              </a:rPr>
              <a:t>For </a:t>
            </a:r>
            <a:r>
              <a:rPr lang="en-US" b="1" i="0" dirty="0">
                <a:solidFill>
                  <a:srgbClr val="1F1F1F"/>
                </a:solidFill>
                <a:effectLst/>
                <a:highlight>
                  <a:srgbClr val="FFFFFF"/>
                </a:highlight>
                <a:latin typeface="unset"/>
              </a:rPr>
              <a:t>Boot diagnostics</a:t>
            </a:r>
            <a:r>
              <a:rPr lang="en-US" i="0" dirty="0">
                <a:solidFill>
                  <a:srgbClr val="1F1F1F"/>
                </a:solidFill>
                <a:effectLst/>
                <a:highlight>
                  <a:srgbClr val="FFFFFF"/>
                </a:highlight>
                <a:latin typeface="unset"/>
              </a:rPr>
              <a:t>, select </a:t>
            </a:r>
            <a:r>
              <a:rPr lang="en-US" b="1" i="0" dirty="0">
                <a:solidFill>
                  <a:srgbClr val="1F1F1F"/>
                </a:solidFill>
                <a:effectLst/>
                <a:highlight>
                  <a:srgbClr val="FFFFFF"/>
                </a:highlight>
                <a:latin typeface="unset"/>
              </a:rPr>
              <a:t>Disable</a:t>
            </a:r>
            <a:r>
              <a:rPr lang="en-US" i="0" dirty="0">
                <a:solidFill>
                  <a:srgbClr val="1F1F1F"/>
                </a:solidFill>
                <a:effectLst/>
                <a:highlight>
                  <a:srgbClr val="FFFFFF"/>
                </a:highlight>
                <a:latin typeface="unset"/>
              </a:rPr>
              <a:t> to disable boot diagnostics. Accept the other defaults and select </a:t>
            </a:r>
            <a:r>
              <a:rPr lang="en-US" b="1" i="0" dirty="0">
                <a:solidFill>
                  <a:srgbClr val="1F1F1F"/>
                </a:solidFill>
                <a:effectLst/>
                <a:highlight>
                  <a:srgbClr val="FFFFFF"/>
                </a:highlight>
                <a:latin typeface="unset"/>
              </a:rPr>
              <a:t>Review + create</a:t>
            </a:r>
            <a:r>
              <a:rPr lang="en-US" i="0" dirty="0">
                <a:solidFill>
                  <a:srgbClr val="1F1F1F"/>
                </a:solidFill>
                <a:effectLst/>
                <a:highlight>
                  <a:srgbClr val="FFFFFF"/>
                </a:highlight>
                <a:latin typeface="unset"/>
              </a:rPr>
              <a:t>.</a:t>
            </a:r>
          </a:p>
          <a:p>
            <a:pPr marL="342900" indent="-342900" algn="l">
              <a:buFont typeface="+mj-lt"/>
              <a:buAutoNum type="arabicPeriod" startAt="28"/>
            </a:pPr>
            <a:r>
              <a:rPr lang="en-US" b="0" i="0" dirty="0">
                <a:solidFill>
                  <a:srgbClr val="1F1F1F"/>
                </a:solidFill>
                <a:effectLst/>
                <a:highlight>
                  <a:srgbClr val="FFFFFF"/>
                </a:highlight>
                <a:latin typeface="Source Sans Pro" panose="020B0503030403020204" pitchFamily="34" charset="0"/>
              </a:rPr>
              <a:t>Review the settings on the summary page, and then select </a:t>
            </a:r>
            <a:r>
              <a:rPr lang="en-US" b="1" i="0" dirty="0">
                <a:solidFill>
                  <a:srgbClr val="1F1F1F"/>
                </a:solidFill>
                <a:effectLst/>
                <a:highlight>
                  <a:srgbClr val="FFFFFF"/>
                </a:highlight>
                <a:latin typeface="unset"/>
              </a:rPr>
              <a:t>Create</a:t>
            </a:r>
            <a:r>
              <a:rPr lang="en-US" b="0" i="0" dirty="0">
                <a:solidFill>
                  <a:srgbClr val="1F1F1F"/>
                </a:solidFill>
                <a:effectLst/>
                <a:highlight>
                  <a:srgbClr val="FFFFFF"/>
                </a:highlight>
                <a:latin typeface="Source Sans Pro" panose="020B0503030403020204" pitchFamily="34" charset="0"/>
              </a:rPr>
              <a:t>.</a:t>
            </a:r>
            <a:endParaRPr lang="en-US" i="0" dirty="0">
              <a:solidFill>
                <a:srgbClr val="1F1F1F"/>
              </a:solidFill>
              <a:effectLst/>
              <a:highlight>
                <a:srgbClr val="FFFFFF"/>
              </a:highlight>
              <a:latin typeface="unset"/>
            </a:endParaRPr>
          </a:p>
          <a:p>
            <a:pPr marL="342900" indent="-342900" algn="l">
              <a:buFont typeface="+mj-lt"/>
              <a:buAutoNum type="arabicPeriod" startAt="28"/>
            </a:pPr>
            <a:endParaRPr lang="en-US" i="0" dirty="0">
              <a:solidFill>
                <a:srgbClr val="1F1F1F"/>
              </a:solidFill>
              <a:effectLst/>
              <a:highlight>
                <a:srgbClr val="FFFFFF"/>
              </a:highlight>
              <a:latin typeface="var(--cds-font-family-source-sans-pro)"/>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4" name="Picture 3">
            <a:extLst>
              <a:ext uri="{FF2B5EF4-FFF2-40B4-BE49-F238E27FC236}">
                <a16:creationId xmlns:a16="http://schemas.microsoft.com/office/drawing/2014/main" id="{83A3B13C-65C3-FC8A-8893-FDFC3E7BC760}"/>
              </a:ext>
            </a:extLst>
          </p:cNvPr>
          <p:cNvPicPr>
            <a:picLocks noChangeAspect="1"/>
          </p:cNvPicPr>
          <p:nvPr/>
        </p:nvPicPr>
        <p:blipFill>
          <a:blip r:embed="rId5"/>
          <a:stretch>
            <a:fillRect/>
          </a:stretch>
        </p:blipFill>
        <p:spPr>
          <a:xfrm>
            <a:off x="765975" y="1217931"/>
            <a:ext cx="4872569" cy="5640069"/>
          </a:xfrm>
          <a:prstGeom prst="rect">
            <a:avLst/>
          </a:prstGeom>
        </p:spPr>
      </p:pic>
    </p:spTree>
    <p:extLst>
      <p:ext uri="{BB962C8B-B14F-4D97-AF65-F5344CB8AC3E}">
        <p14:creationId xmlns:p14="http://schemas.microsoft.com/office/powerpoint/2010/main" val="262039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103466" y="290281"/>
            <a:ext cx="9038894" cy="646331"/>
          </a:xfrm>
          <a:prstGeom prst="rect">
            <a:avLst/>
          </a:prstGeom>
          <a:noFill/>
        </p:spPr>
        <p:txBody>
          <a:bodyPr wrap="square" rtlCol="0">
            <a:spAutoFit/>
          </a:bodyPr>
          <a:lstStyle/>
          <a:p>
            <a:pPr marL="342900" indent="-342900">
              <a:buFont typeface="+mj-lt"/>
              <a:buAutoNum type="arabicPeriod" startAt="30"/>
            </a:pPr>
            <a:r>
              <a:rPr lang="en-US" b="0" i="0" dirty="0">
                <a:solidFill>
                  <a:srgbClr val="1F1F1F"/>
                </a:solidFill>
                <a:effectLst/>
                <a:highlight>
                  <a:srgbClr val="FFFFFF"/>
                </a:highlight>
                <a:latin typeface="Source Sans Pro" panose="020B0503030403020204" pitchFamily="34" charset="0"/>
              </a:rPr>
              <a:t>After the deployment is complete, select Go to resource and note the </a:t>
            </a:r>
            <a:r>
              <a:rPr lang="en-US" b="0" i="0" dirty="0" err="1">
                <a:solidFill>
                  <a:srgbClr val="1F1F1F"/>
                </a:solidFill>
                <a:effectLst/>
                <a:highlight>
                  <a:srgbClr val="FFFFFF"/>
                </a:highlight>
                <a:latin typeface="Source Sans Pro" panose="020B0503030403020204" pitchFamily="34" charset="0"/>
              </a:rPr>
              <a:t>Srv</a:t>
            </a:r>
            <a:r>
              <a:rPr lang="en-US" b="0" i="0" dirty="0">
                <a:solidFill>
                  <a:srgbClr val="1F1F1F"/>
                </a:solidFill>
                <a:effectLst/>
                <a:highlight>
                  <a:srgbClr val="FFFFFF"/>
                </a:highlight>
                <a:latin typeface="Source Sans Pro" panose="020B0503030403020204" pitchFamily="34" charset="0"/>
              </a:rPr>
              <a:t>-Work private IP address that you'll need to use later.</a:t>
            </a:r>
            <a:endParaRPr lang="en-US" dirty="0"/>
          </a:p>
        </p:txBody>
      </p:sp>
      <p:pic>
        <p:nvPicPr>
          <p:cNvPr id="3" name="Picture 2">
            <a:extLst>
              <a:ext uri="{FF2B5EF4-FFF2-40B4-BE49-F238E27FC236}">
                <a16:creationId xmlns:a16="http://schemas.microsoft.com/office/drawing/2014/main" id="{0D93F95F-F51A-9A27-0C2B-E85ED748633C}"/>
              </a:ext>
            </a:extLst>
          </p:cNvPr>
          <p:cNvPicPr>
            <a:picLocks noChangeAspect="1"/>
          </p:cNvPicPr>
          <p:nvPr/>
        </p:nvPicPr>
        <p:blipFill>
          <a:blip r:embed="rId5"/>
          <a:stretch>
            <a:fillRect/>
          </a:stretch>
        </p:blipFill>
        <p:spPr>
          <a:xfrm>
            <a:off x="3293029" y="936612"/>
            <a:ext cx="8316486" cy="3286584"/>
          </a:xfrm>
          <a:prstGeom prst="rect">
            <a:avLst/>
          </a:prstGeom>
        </p:spPr>
      </p:pic>
      <p:pic>
        <p:nvPicPr>
          <p:cNvPr id="7" name="Picture 6">
            <a:extLst>
              <a:ext uri="{FF2B5EF4-FFF2-40B4-BE49-F238E27FC236}">
                <a16:creationId xmlns:a16="http://schemas.microsoft.com/office/drawing/2014/main" id="{610D8860-CF6F-2332-B998-F129938BFCFF}"/>
              </a:ext>
            </a:extLst>
          </p:cNvPr>
          <p:cNvPicPr>
            <a:picLocks noChangeAspect="1"/>
          </p:cNvPicPr>
          <p:nvPr/>
        </p:nvPicPr>
        <p:blipFill>
          <a:blip r:embed="rId6"/>
          <a:stretch>
            <a:fillRect/>
          </a:stretch>
        </p:blipFill>
        <p:spPr>
          <a:xfrm>
            <a:off x="3249694" y="4133003"/>
            <a:ext cx="8746437" cy="1788385"/>
          </a:xfrm>
          <a:prstGeom prst="rect">
            <a:avLst/>
          </a:prstGeom>
        </p:spPr>
      </p:pic>
    </p:spTree>
    <p:extLst>
      <p:ext uri="{BB962C8B-B14F-4D97-AF65-F5344CB8AC3E}">
        <p14:creationId xmlns:p14="http://schemas.microsoft.com/office/powerpoint/2010/main" val="3033907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952954"/>
          </a:xfrm>
          <a:noFill/>
        </p:spPr>
        <p:txBody>
          <a:bodyPr vert="horz" lIns="91440" tIns="45720" rIns="91440" bIns="45720" rtlCol="0" anchor="t">
            <a:normAutofit lnSpcReduction="10000"/>
          </a:bodyPr>
          <a:lstStyle/>
          <a:p>
            <a:pPr algn="l"/>
            <a:r>
              <a:rPr lang="en-US" b="1" i="0" dirty="0">
                <a:solidFill>
                  <a:srgbClr val="1F1F1F"/>
                </a:solidFill>
                <a:effectLst/>
                <a:highlight>
                  <a:srgbClr val="FFFFFF"/>
                </a:highlight>
                <a:latin typeface="unset"/>
              </a:rPr>
              <a:t>Deploy the firewall</a:t>
            </a:r>
            <a:r>
              <a:rPr lang="en-US" i="0" dirty="0">
                <a:solidFill>
                  <a:srgbClr val="1F1F1F"/>
                </a:solidFill>
                <a:effectLst/>
                <a:highlight>
                  <a:srgbClr val="FFFFFF"/>
                </a:highlight>
                <a:latin typeface="unset"/>
              </a:rPr>
              <a:t>: Deploy the firewall into the virtual network</a:t>
            </a:r>
          </a:p>
          <a:p>
            <a:pPr marL="342900" indent="-342900" algn="l">
              <a:buFont typeface="+mj-lt"/>
              <a:buAutoNum type="arabicPeriod" startAt="31"/>
            </a:pPr>
            <a:r>
              <a:rPr lang="en-US" i="0" dirty="0">
                <a:solidFill>
                  <a:srgbClr val="1F1F1F"/>
                </a:solidFill>
                <a:effectLst/>
                <a:highlight>
                  <a:srgbClr val="FFFFFF"/>
                </a:highlight>
                <a:latin typeface="unset"/>
              </a:rPr>
              <a:t>On the Azure portal menu or from the </a:t>
            </a:r>
            <a:r>
              <a:rPr lang="en-US" b="1" i="0" dirty="0">
                <a:solidFill>
                  <a:srgbClr val="1F1F1F"/>
                </a:solidFill>
                <a:effectLst/>
                <a:highlight>
                  <a:srgbClr val="FFFFFF"/>
                </a:highlight>
                <a:latin typeface="unset"/>
              </a:rPr>
              <a:t>Home</a:t>
            </a:r>
            <a:r>
              <a:rPr lang="en-US" i="0" dirty="0">
                <a:solidFill>
                  <a:srgbClr val="1F1F1F"/>
                </a:solidFill>
                <a:effectLst/>
                <a:highlight>
                  <a:srgbClr val="FFFFFF"/>
                </a:highlight>
                <a:latin typeface="unset"/>
              </a:rPr>
              <a:t> page, </a:t>
            </a:r>
            <a:r>
              <a:rPr lang="en-US" b="1" i="0" dirty="0">
                <a:solidFill>
                  <a:srgbClr val="1F1F1F"/>
                </a:solidFill>
                <a:effectLst/>
                <a:highlight>
                  <a:srgbClr val="FFFFFF"/>
                </a:highlight>
                <a:latin typeface="unset"/>
              </a:rPr>
              <a:t>select Create a resource.</a:t>
            </a:r>
            <a:endParaRPr lang="en-US" b="1" i="0" dirty="0">
              <a:solidFill>
                <a:srgbClr val="1F1F1F"/>
              </a:solidFill>
              <a:effectLst/>
              <a:highlight>
                <a:srgbClr val="FFFFFF"/>
              </a:highlight>
              <a:latin typeface="var(--cds-font-family-source-sans-pro)"/>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5" name="Picture 4">
            <a:extLst>
              <a:ext uri="{FF2B5EF4-FFF2-40B4-BE49-F238E27FC236}">
                <a16:creationId xmlns:a16="http://schemas.microsoft.com/office/drawing/2014/main" id="{23796845-2585-D56E-7D72-682F4192AEF2}"/>
              </a:ext>
            </a:extLst>
          </p:cNvPr>
          <p:cNvPicPr>
            <a:picLocks noChangeAspect="1"/>
          </p:cNvPicPr>
          <p:nvPr/>
        </p:nvPicPr>
        <p:blipFill>
          <a:blip r:embed="rId5"/>
          <a:stretch>
            <a:fillRect/>
          </a:stretch>
        </p:blipFill>
        <p:spPr>
          <a:xfrm>
            <a:off x="0" y="1812471"/>
            <a:ext cx="7377066" cy="3508205"/>
          </a:xfrm>
          <a:prstGeom prst="rect">
            <a:avLst/>
          </a:prstGeom>
        </p:spPr>
      </p:pic>
    </p:spTree>
    <p:extLst>
      <p:ext uri="{BB962C8B-B14F-4D97-AF65-F5344CB8AC3E}">
        <p14:creationId xmlns:p14="http://schemas.microsoft.com/office/powerpoint/2010/main" val="304285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103466" y="290281"/>
            <a:ext cx="9038894" cy="369332"/>
          </a:xfrm>
          <a:prstGeom prst="rect">
            <a:avLst/>
          </a:prstGeom>
          <a:noFill/>
        </p:spPr>
        <p:txBody>
          <a:bodyPr wrap="square" rtlCol="0">
            <a:spAutoFit/>
          </a:bodyPr>
          <a:lstStyle/>
          <a:p>
            <a:pPr marL="342900" indent="-342900">
              <a:buFont typeface="+mj-lt"/>
              <a:buAutoNum type="arabicPeriod" startAt="32"/>
            </a:pPr>
            <a:r>
              <a:rPr lang="en-US" b="0" i="0" dirty="0">
                <a:solidFill>
                  <a:srgbClr val="1F1F1F"/>
                </a:solidFill>
                <a:effectLst/>
                <a:highlight>
                  <a:srgbClr val="FFFFFF"/>
                </a:highlight>
                <a:latin typeface="Source Sans Pro" panose="020B0503030403020204" pitchFamily="34" charset="0"/>
              </a:rPr>
              <a:t>Type firewall in the search box and press Enter and select Firewall.</a:t>
            </a:r>
            <a:endParaRPr lang="en-US" dirty="0"/>
          </a:p>
        </p:txBody>
      </p:sp>
      <p:pic>
        <p:nvPicPr>
          <p:cNvPr id="4" name="Picture 3">
            <a:extLst>
              <a:ext uri="{FF2B5EF4-FFF2-40B4-BE49-F238E27FC236}">
                <a16:creationId xmlns:a16="http://schemas.microsoft.com/office/drawing/2014/main" id="{F40EB8A4-C4C9-7B3D-7006-E0B1108052E7}"/>
              </a:ext>
            </a:extLst>
          </p:cNvPr>
          <p:cNvPicPr>
            <a:picLocks noChangeAspect="1"/>
          </p:cNvPicPr>
          <p:nvPr/>
        </p:nvPicPr>
        <p:blipFill>
          <a:blip r:embed="rId5"/>
          <a:stretch>
            <a:fillRect/>
          </a:stretch>
        </p:blipFill>
        <p:spPr>
          <a:xfrm>
            <a:off x="5176533" y="1042654"/>
            <a:ext cx="4353533" cy="4772691"/>
          </a:xfrm>
          <a:prstGeom prst="rect">
            <a:avLst/>
          </a:prstGeom>
        </p:spPr>
      </p:pic>
    </p:spTree>
    <p:extLst>
      <p:ext uri="{BB962C8B-B14F-4D97-AF65-F5344CB8AC3E}">
        <p14:creationId xmlns:p14="http://schemas.microsoft.com/office/powerpoint/2010/main" val="983253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404494"/>
          </a:xfrm>
          <a:noFill/>
        </p:spPr>
        <p:txBody>
          <a:bodyPr vert="horz" lIns="91440" tIns="45720" rIns="91440" bIns="45720" rtlCol="0" anchor="t">
            <a:normAutofit/>
          </a:bodyPr>
          <a:lstStyle/>
          <a:p>
            <a:pPr marL="342900" indent="-342900" algn="l">
              <a:buFont typeface="+mj-lt"/>
              <a:buAutoNum type="arabicPeriod" startAt="33"/>
            </a:pPr>
            <a:r>
              <a:rPr lang="en-US" i="0" dirty="0">
                <a:solidFill>
                  <a:srgbClr val="1F1F1F"/>
                </a:solidFill>
                <a:effectLst/>
                <a:highlight>
                  <a:srgbClr val="FFFFFF"/>
                </a:highlight>
                <a:latin typeface="unset"/>
              </a:rPr>
              <a:t>Select </a:t>
            </a:r>
            <a:r>
              <a:rPr lang="en-US" b="1" i="0" dirty="0">
                <a:solidFill>
                  <a:srgbClr val="1F1F1F"/>
                </a:solidFill>
                <a:effectLst/>
                <a:highlight>
                  <a:srgbClr val="FFFFFF"/>
                </a:highlight>
                <a:latin typeface="unset"/>
              </a:rPr>
              <a:t>Create</a:t>
            </a:r>
            <a:r>
              <a:rPr lang="en-US" i="0" dirty="0">
                <a:solidFill>
                  <a:srgbClr val="1F1F1F"/>
                </a:solidFill>
                <a:effectLst/>
                <a:highlight>
                  <a:srgbClr val="FFFFFF"/>
                </a:highlight>
                <a:latin typeface="unset"/>
              </a:rPr>
              <a:t>.</a:t>
            </a:r>
            <a:endParaRPr lang="en-US" b="1" i="0" dirty="0">
              <a:solidFill>
                <a:srgbClr val="1F1F1F"/>
              </a:solidFill>
              <a:effectLst/>
              <a:highlight>
                <a:srgbClr val="FFFFFF"/>
              </a:highlight>
              <a:latin typeface="var(--cds-font-family-source-sans-pro)"/>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4" name="Picture 3">
            <a:extLst>
              <a:ext uri="{FF2B5EF4-FFF2-40B4-BE49-F238E27FC236}">
                <a16:creationId xmlns:a16="http://schemas.microsoft.com/office/drawing/2014/main" id="{30215223-B506-3945-53B4-3C17BB5FCE4A}"/>
              </a:ext>
            </a:extLst>
          </p:cNvPr>
          <p:cNvPicPr>
            <a:picLocks noChangeAspect="1"/>
          </p:cNvPicPr>
          <p:nvPr/>
        </p:nvPicPr>
        <p:blipFill>
          <a:blip r:embed="rId5"/>
          <a:stretch>
            <a:fillRect/>
          </a:stretch>
        </p:blipFill>
        <p:spPr>
          <a:xfrm>
            <a:off x="266700" y="1176803"/>
            <a:ext cx="6580650" cy="3983025"/>
          </a:xfrm>
          <a:prstGeom prst="rect">
            <a:avLst/>
          </a:prstGeom>
        </p:spPr>
      </p:pic>
    </p:spTree>
    <p:extLst>
      <p:ext uri="{BB962C8B-B14F-4D97-AF65-F5344CB8AC3E}">
        <p14:creationId xmlns:p14="http://schemas.microsoft.com/office/powerpoint/2010/main" val="2218694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103466" y="0"/>
            <a:ext cx="9038894" cy="3139321"/>
          </a:xfrm>
          <a:prstGeom prst="rect">
            <a:avLst/>
          </a:prstGeom>
          <a:noFill/>
        </p:spPr>
        <p:txBody>
          <a:bodyPr wrap="square" rtlCol="0">
            <a:spAutoFit/>
          </a:bodyPr>
          <a:lstStyle/>
          <a:p>
            <a:pPr marL="342900" indent="-342900">
              <a:buFont typeface="+mj-lt"/>
              <a:buAutoNum type="arabicPeriod" startAt="34"/>
            </a:pPr>
            <a:r>
              <a:rPr lang="en-US" b="0" i="0" dirty="0">
                <a:solidFill>
                  <a:srgbClr val="1F1F1F"/>
                </a:solidFill>
                <a:effectLst/>
                <a:highlight>
                  <a:srgbClr val="FFFFFF"/>
                </a:highlight>
                <a:latin typeface="Source Sans Pro" panose="020B0503030403020204" pitchFamily="34" charset="0"/>
              </a:rPr>
              <a:t>On the Create a Firewall page, use the following table to configure the firewall:</a:t>
            </a:r>
          </a:p>
          <a:p>
            <a:pPr marL="342900" indent="-342900">
              <a:buFont typeface="Arial" panose="020B0604020202020204" pitchFamily="34" charset="0"/>
              <a:buChar char="•"/>
            </a:pPr>
            <a:r>
              <a:rPr lang="en-US" dirty="0">
                <a:solidFill>
                  <a:srgbClr val="1F1F1F"/>
                </a:solidFill>
                <a:highlight>
                  <a:srgbClr val="FFFFFF"/>
                </a:highlight>
                <a:latin typeface="Source Sans Pro" panose="020B0503030403020204" pitchFamily="34" charset="0"/>
              </a:rPr>
              <a:t>Subscription: &lt;your subscription&gt;</a:t>
            </a:r>
          </a:p>
          <a:p>
            <a:pPr marL="342900" indent="-342900">
              <a:buFont typeface="Arial" panose="020B0604020202020204" pitchFamily="34" charset="0"/>
              <a:buChar char="•"/>
            </a:pPr>
            <a:r>
              <a:rPr lang="en-US" dirty="0">
                <a:solidFill>
                  <a:srgbClr val="1F1F1F"/>
                </a:solidFill>
                <a:highlight>
                  <a:srgbClr val="FFFFFF"/>
                </a:highlight>
                <a:latin typeface="Source Sans Pro" panose="020B0503030403020204" pitchFamily="34" charset="0"/>
              </a:rPr>
              <a:t>Resource group: </a:t>
            </a:r>
            <a:r>
              <a:rPr lang="en-US" b="1" dirty="0">
                <a:solidFill>
                  <a:srgbClr val="1F1F1F"/>
                </a:solidFill>
                <a:highlight>
                  <a:srgbClr val="FFFFFF"/>
                </a:highlight>
                <a:latin typeface="Source Sans Pro" panose="020B0503030403020204" pitchFamily="34" charset="0"/>
              </a:rPr>
              <a:t>Test-FW-RG</a:t>
            </a:r>
          </a:p>
          <a:p>
            <a:pPr marL="342900" indent="-342900">
              <a:buFont typeface="Arial" panose="020B0604020202020204" pitchFamily="34" charset="0"/>
              <a:buChar char="•"/>
            </a:pPr>
            <a:r>
              <a:rPr lang="en-US" dirty="0">
                <a:solidFill>
                  <a:srgbClr val="1F1F1F"/>
                </a:solidFill>
                <a:highlight>
                  <a:srgbClr val="FFFFFF"/>
                </a:highlight>
                <a:latin typeface="Source Sans Pro" panose="020B0503030403020204" pitchFamily="34" charset="0"/>
              </a:rPr>
              <a:t>Name: </a:t>
            </a:r>
            <a:r>
              <a:rPr lang="en-US" b="1" dirty="0">
                <a:solidFill>
                  <a:srgbClr val="1F1F1F"/>
                </a:solidFill>
                <a:highlight>
                  <a:srgbClr val="FFFFFF"/>
                </a:highlight>
                <a:latin typeface="Source Sans Pro" panose="020B0503030403020204" pitchFamily="34" charset="0"/>
              </a:rPr>
              <a:t>Test-FW01</a:t>
            </a:r>
          </a:p>
          <a:p>
            <a:pPr marL="342900" indent="-342900">
              <a:buFont typeface="Arial" panose="020B0604020202020204" pitchFamily="34" charset="0"/>
              <a:buChar char="•"/>
            </a:pPr>
            <a:r>
              <a:rPr lang="en-US" dirty="0">
                <a:solidFill>
                  <a:srgbClr val="1F1F1F"/>
                </a:solidFill>
                <a:highlight>
                  <a:srgbClr val="FFFFFF"/>
                </a:highlight>
                <a:latin typeface="Source Sans Pro" panose="020B0503030403020204" pitchFamily="34" charset="0"/>
              </a:rPr>
              <a:t>Region: Select the same location that you used previously.</a:t>
            </a:r>
          </a:p>
          <a:p>
            <a:pPr marL="342900" indent="-342900">
              <a:buFont typeface="Arial" panose="020B0604020202020204" pitchFamily="34" charset="0"/>
              <a:buChar char="•"/>
            </a:pPr>
            <a:r>
              <a:rPr lang="en-US" dirty="0">
                <a:solidFill>
                  <a:srgbClr val="1F1F1F"/>
                </a:solidFill>
                <a:highlight>
                  <a:srgbClr val="FFFFFF"/>
                </a:highlight>
                <a:latin typeface="Source Sans Pro" panose="020B0503030403020204" pitchFamily="34" charset="0"/>
              </a:rPr>
              <a:t>Firewall SKU: </a:t>
            </a:r>
            <a:r>
              <a:rPr lang="en-US" b="1" dirty="0">
                <a:solidFill>
                  <a:srgbClr val="1F1F1F"/>
                </a:solidFill>
                <a:highlight>
                  <a:srgbClr val="FFFFFF"/>
                </a:highlight>
                <a:latin typeface="Source Sans Pro" panose="020B0503030403020204" pitchFamily="34" charset="0"/>
              </a:rPr>
              <a:t>Standard</a:t>
            </a:r>
          </a:p>
          <a:p>
            <a:pPr marL="342900" indent="-342900">
              <a:buFont typeface="Arial" panose="020B0604020202020204" pitchFamily="34" charset="0"/>
              <a:buChar char="•"/>
            </a:pPr>
            <a:r>
              <a:rPr lang="en-US" dirty="0">
                <a:solidFill>
                  <a:srgbClr val="1F1F1F"/>
                </a:solidFill>
                <a:highlight>
                  <a:srgbClr val="FFFFFF"/>
                </a:highlight>
                <a:latin typeface="Source Sans Pro" panose="020B0503030403020204" pitchFamily="34" charset="0"/>
              </a:rPr>
              <a:t>Firewall management: </a:t>
            </a:r>
            <a:r>
              <a:rPr lang="en-US" b="1" dirty="0">
                <a:solidFill>
                  <a:srgbClr val="1F1F1F"/>
                </a:solidFill>
                <a:highlight>
                  <a:srgbClr val="FFFFFF"/>
                </a:highlight>
                <a:latin typeface="Source Sans Pro" panose="020B0503030403020204" pitchFamily="34" charset="0"/>
              </a:rPr>
              <a:t>Use Firewall rules(classic) to manage this firewall.</a:t>
            </a:r>
          </a:p>
          <a:p>
            <a:pPr marL="342900" indent="-342900">
              <a:buFont typeface="Arial" panose="020B0604020202020204" pitchFamily="34" charset="0"/>
              <a:buChar char="•"/>
            </a:pPr>
            <a:r>
              <a:rPr lang="en-US" dirty="0">
                <a:solidFill>
                  <a:srgbClr val="1F1F1F"/>
                </a:solidFill>
                <a:highlight>
                  <a:srgbClr val="FFFFFF"/>
                </a:highlight>
                <a:latin typeface="Source Sans Pro" panose="020B0503030403020204" pitchFamily="34" charset="0"/>
              </a:rPr>
              <a:t>Choose a virtual network: </a:t>
            </a:r>
            <a:r>
              <a:rPr lang="en-US" b="1" dirty="0">
                <a:solidFill>
                  <a:srgbClr val="1F1F1F"/>
                </a:solidFill>
                <a:highlight>
                  <a:srgbClr val="FFFFFF"/>
                </a:highlight>
                <a:latin typeface="Source Sans Pro" panose="020B0503030403020204" pitchFamily="34" charset="0"/>
              </a:rPr>
              <a:t>Use existing: Test-FW-VN</a:t>
            </a:r>
          </a:p>
          <a:p>
            <a:pPr marL="342900" indent="-342900">
              <a:buFont typeface="Arial" panose="020B0604020202020204" pitchFamily="34" charset="0"/>
              <a:buChar char="•"/>
            </a:pPr>
            <a:r>
              <a:rPr lang="en-US" dirty="0">
                <a:solidFill>
                  <a:srgbClr val="1F1F1F"/>
                </a:solidFill>
                <a:highlight>
                  <a:srgbClr val="FFFFFF"/>
                </a:highlight>
                <a:latin typeface="Source Sans Pro" panose="020B0503030403020204" pitchFamily="34" charset="0"/>
              </a:rPr>
              <a:t>Public IP address: </a:t>
            </a:r>
            <a:r>
              <a:rPr lang="en-US" b="1" dirty="0">
                <a:solidFill>
                  <a:srgbClr val="1F1F1F"/>
                </a:solidFill>
                <a:highlight>
                  <a:srgbClr val="FFFFFF"/>
                </a:highlight>
                <a:latin typeface="Source Sans Pro" panose="020B0503030403020204" pitchFamily="34" charset="0"/>
              </a:rPr>
              <a:t>Add new; Name: </a:t>
            </a:r>
            <a:r>
              <a:rPr lang="en-US" b="1" dirty="0" err="1">
                <a:solidFill>
                  <a:srgbClr val="1F1F1F"/>
                </a:solidFill>
                <a:highlight>
                  <a:srgbClr val="FFFFFF"/>
                </a:highlight>
                <a:latin typeface="Source Sans Pro" panose="020B0503030403020204" pitchFamily="34" charset="0"/>
              </a:rPr>
              <a:t>fw</a:t>
            </a:r>
            <a:r>
              <a:rPr lang="en-US" b="1" dirty="0">
                <a:solidFill>
                  <a:srgbClr val="1F1F1F"/>
                </a:solidFill>
                <a:highlight>
                  <a:srgbClr val="FFFFFF"/>
                </a:highlight>
                <a:latin typeface="Source Sans Pro" panose="020B0503030403020204" pitchFamily="34" charset="0"/>
              </a:rPr>
              <a:t>-pip</a:t>
            </a:r>
          </a:p>
          <a:p>
            <a:pPr marL="342900" indent="-342900">
              <a:buFont typeface="+mj-lt"/>
              <a:buAutoNum type="arabicPeriod" startAt="35"/>
            </a:pPr>
            <a:r>
              <a:rPr lang="en-US" b="0" i="0" dirty="0">
                <a:solidFill>
                  <a:srgbClr val="1F1F1F"/>
                </a:solidFill>
                <a:effectLst/>
                <a:highlight>
                  <a:srgbClr val="FFFFFF"/>
                </a:highlight>
                <a:latin typeface="Source Sans Pro" panose="020B0503030403020204" pitchFamily="34" charset="0"/>
              </a:rPr>
              <a:t>Accept the other default values, then select </a:t>
            </a:r>
            <a:r>
              <a:rPr lang="en-US" b="1" i="0" dirty="0">
                <a:solidFill>
                  <a:srgbClr val="1F1F1F"/>
                </a:solidFill>
                <a:effectLst/>
                <a:highlight>
                  <a:srgbClr val="FFFFFF"/>
                </a:highlight>
                <a:latin typeface="unset"/>
              </a:rPr>
              <a:t>Review + create</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35"/>
            </a:pPr>
            <a:r>
              <a:rPr lang="en-US" b="0" i="0" dirty="0">
                <a:solidFill>
                  <a:srgbClr val="1F1F1F"/>
                </a:solidFill>
                <a:effectLst/>
                <a:highlight>
                  <a:srgbClr val="FFFFFF"/>
                </a:highlight>
                <a:latin typeface="Source Sans Pro" panose="020B0503030403020204" pitchFamily="34" charset="0"/>
              </a:rPr>
              <a:t>Review the summary, and then select </a:t>
            </a:r>
            <a:r>
              <a:rPr lang="en-US" b="1" i="0" dirty="0">
                <a:solidFill>
                  <a:srgbClr val="1F1F1F"/>
                </a:solidFill>
                <a:effectLst/>
                <a:highlight>
                  <a:srgbClr val="FFFFFF"/>
                </a:highlight>
                <a:latin typeface="unset"/>
              </a:rPr>
              <a:t>Create</a:t>
            </a:r>
            <a:r>
              <a:rPr lang="en-US" b="0" i="0" dirty="0">
                <a:solidFill>
                  <a:srgbClr val="1F1F1F"/>
                </a:solidFill>
                <a:effectLst/>
                <a:highlight>
                  <a:srgbClr val="FFFFFF"/>
                </a:highlight>
                <a:latin typeface="Source Sans Pro" panose="020B0503030403020204" pitchFamily="34" charset="0"/>
              </a:rPr>
              <a:t> to create the firewall.</a:t>
            </a:r>
            <a:endParaRPr lang="en-US" dirty="0"/>
          </a:p>
        </p:txBody>
      </p:sp>
      <p:pic>
        <p:nvPicPr>
          <p:cNvPr id="3" name="Picture 2">
            <a:extLst>
              <a:ext uri="{FF2B5EF4-FFF2-40B4-BE49-F238E27FC236}">
                <a16:creationId xmlns:a16="http://schemas.microsoft.com/office/drawing/2014/main" id="{3DE9A930-7E8A-2048-5A6B-2B96678312DA}"/>
              </a:ext>
            </a:extLst>
          </p:cNvPr>
          <p:cNvPicPr>
            <a:picLocks noChangeAspect="1"/>
          </p:cNvPicPr>
          <p:nvPr/>
        </p:nvPicPr>
        <p:blipFill>
          <a:blip r:embed="rId5"/>
          <a:stretch>
            <a:fillRect/>
          </a:stretch>
        </p:blipFill>
        <p:spPr>
          <a:xfrm>
            <a:off x="5623354" y="3227010"/>
            <a:ext cx="3677371" cy="3543300"/>
          </a:xfrm>
          <a:prstGeom prst="rect">
            <a:avLst/>
          </a:prstGeom>
        </p:spPr>
      </p:pic>
    </p:spTree>
    <p:extLst>
      <p:ext uri="{BB962C8B-B14F-4D97-AF65-F5344CB8AC3E}">
        <p14:creationId xmlns:p14="http://schemas.microsoft.com/office/powerpoint/2010/main" val="2303029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2347594"/>
          </a:xfrm>
          <a:noFill/>
        </p:spPr>
        <p:txBody>
          <a:bodyPr vert="horz" lIns="91440" tIns="45720" rIns="91440" bIns="45720" rtlCol="0" anchor="t">
            <a:normAutofit/>
          </a:bodyPr>
          <a:lstStyle/>
          <a:p>
            <a:pPr algn="l"/>
            <a:r>
              <a:rPr lang="en-US" i="0" dirty="0">
                <a:solidFill>
                  <a:srgbClr val="1F1F1F"/>
                </a:solidFill>
                <a:effectLst/>
                <a:highlight>
                  <a:srgbClr val="FFFFFF"/>
                </a:highlight>
                <a:latin typeface="unset"/>
              </a:rPr>
              <a:t>This will take a few minutes to deploy.</a:t>
            </a:r>
          </a:p>
          <a:p>
            <a:pPr marL="342900" indent="-342900" algn="l">
              <a:buFont typeface="+mj-lt"/>
              <a:buAutoNum type="arabicPeriod" startAt="37"/>
            </a:pPr>
            <a:r>
              <a:rPr lang="en-US" i="0" dirty="0">
                <a:solidFill>
                  <a:srgbClr val="1F1F1F"/>
                </a:solidFill>
                <a:effectLst/>
                <a:highlight>
                  <a:srgbClr val="FFFFFF"/>
                </a:highlight>
                <a:latin typeface="unset"/>
              </a:rPr>
              <a:t>After deployment completes, select the Go to resource.</a:t>
            </a:r>
          </a:p>
          <a:p>
            <a:pPr algn="l"/>
            <a:r>
              <a:rPr lang="en-US" b="1" i="0" dirty="0">
                <a:solidFill>
                  <a:srgbClr val="1F1F1F"/>
                </a:solidFill>
                <a:effectLst/>
                <a:highlight>
                  <a:srgbClr val="FFFFFF"/>
                </a:highlight>
                <a:latin typeface="unset"/>
              </a:rPr>
              <a:t>Note:</a:t>
            </a:r>
            <a:r>
              <a:rPr lang="en-US" i="0" dirty="0">
                <a:solidFill>
                  <a:srgbClr val="1F1F1F"/>
                </a:solidFill>
                <a:effectLst/>
                <a:highlight>
                  <a:srgbClr val="FFFFFF"/>
                </a:highlight>
                <a:latin typeface="unset"/>
              </a:rPr>
              <a:t> the firewall private and public IP addresses. You'll use these addresses later.</a:t>
            </a:r>
            <a:endParaRPr lang="en-US" b="1" i="0" dirty="0">
              <a:solidFill>
                <a:srgbClr val="1F1F1F"/>
              </a:solidFill>
              <a:effectLst/>
              <a:highlight>
                <a:srgbClr val="FFFFFF"/>
              </a:highlight>
              <a:latin typeface="var(--cds-font-family-source-sans-pro)"/>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5" name="Picture 4">
            <a:extLst>
              <a:ext uri="{FF2B5EF4-FFF2-40B4-BE49-F238E27FC236}">
                <a16:creationId xmlns:a16="http://schemas.microsoft.com/office/drawing/2014/main" id="{EC3D3335-0A5E-9E4B-F3AF-2EFC606B935A}"/>
              </a:ext>
            </a:extLst>
          </p:cNvPr>
          <p:cNvPicPr>
            <a:picLocks noChangeAspect="1"/>
          </p:cNvPicPr>
          <p:nvPr/>
        </p:nvPicPr>
        <p:blipFill>
          <a:blip r:embed="rId5"/>
          <a:stretch>
            <a:fillRect/>
          </a:stretch>
        </p:blipFill>
        <p:spPr>
          <a:xfrm>
            <a:off x="60875" y="1776834"/>
            <a:ext cx="7440063" cy="3696216"/>
          </a:xfrm>
          <a:prstGeom prst="rect">
            <a:avLst/>
          </a:prstGeom>
        </p:spPr>
      </p:pic>
    </p:spTree>
    <p:extLst>
      <p:ext uri="{BB962C8B-B14F-4D97-AF65-F5344CB8AC3E}">
        <p14:creationId xmlns:p14="http://schemas.microsoft.com/office/powerpoint/2010/main" val="2742670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356507" y="2122715"/>
            <a:ext cx="11478985" cy="3380014"/>
          </a:xfrm>
        </p:spPr>
        <p:txBody>
          <a:bodyPr/>
          <a:lstStyle/>
          <a:p>
            <a:r>
              <a:rPr lang="en-US" dirty="0"/>
              <a:t>Task 3: Create a default route</a:t>
            </a:r>
            <a:br>
              <a:rPr lang="en-US" dirty="0"/>
            </a:br>
            <a:endParaRPr lang="en-US" dirty="0"/>
          </a:p>
        </p:txBody>
      </p:sp>
    </p:spTree>
    <p:extLst>
      <p:ext uri="{BB962C8B-B14F-4D97-AF65-F5344CB8AC3E}">
        <p14:creationId xmlns:p14="http://schemas.microsoft.com/office/powerpoint/2010/main" val="4232774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49C2F7-9668-9AE9-9C39-DFF4601F17D4}"/>
              </a:ext>
            </a:extLst>
          </p:cNvPr>
          <p:cNvPicPr>
            <a:picLocks noChangeAspect="1"/>
          </p:cNvPicPr>
          <p:nvPr/>
        </p:nvPicPr>
        <p:blipFill>
          <a:blip r:embed="rId3"/>
          <a:stretch>
            <a:fillRect/>
          </a:stretch>
        </p:blipFill>
        <p:spPr>
          <a:xfrm>
            <a:off x="5416832" y="2253341"/>
            <a:ext cx="6775168" cy="3419847"/>
          </a:xfrm>
          <a:prstGeom prst="rect">
            <a:avLst/>
          </a:prstGeom>
        </p:spPr>
      </p:pic>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 r="2"/>
          <a:stretch/>
        </p:blipFill>
        <p:spPr>
          <a:xfrm>
            <a:off x="-28882" y="0"/>
            <a:ext cx="6115050" cy="6858000"/>
          </a:xfrm>
        </p:spPr>
      </p:pic>
      <p:sp>
        <p:nvSpPr>
          <p:cNvPr id="8" name="TextBox 7">
            <a:extLst>
              <a:ext uri="{FF2B5EF4-FFF2-40B4-BE49-F238E27FC236}">
                <a16:creationId xmlns:a16="http://schemas.microsoft.com/office/drawing/2014/main" id="{3876FA0F-D604-407E-0129-ED3DD6C20DFA}"/>
              </a:ext>
            </a:extLst>
          </p:cNvPr>
          <p:cNvSpPr txBox="1"/>
          <p:nvPr/>
        </p:nvSpPr>
        <p:spPr>
          <a:xfrm>
            <a:off x="5927270" y="424543"/>
            <a:ext cx="6264729" cy="1200329"/>
          </a:xfrm>
          <a:prstGeom prst="rect">
            <a:avLst/>
          </a:prstGeom>
          <a:noFill/>
        </p:spPr>
        <p:txBody>
          <a:bodyPr wrap="square" rtlCol="0">
            <a:spAutoFit/>
          </a:bodyPr>
          <a:lstStyle/>
          <a:p>
            <a:r>
              <a:rPr lang="en-US" dirty="0"/>
              <a:t>For the </a:t>
            </a:r>
            <a:r>
              <a:rPr lang="en-US" b="1" dirty="0"/>
              <a:t>Workload-SN</a:t>
            </a:r>
            <a:r>
              <a:rPr lang="en-US" dirty="0"/>
              <a:t> subnet, configure the outbound default route to go through the firewall.</a:t>
            </a:r>
          </a:p>
          <a:p>
            <a:endParaRPr lang="en-US" dirty="0"/>
          </a:p>
          <a:p>
            <a:pPr marL="342900" indent="-342900">
              <a:buFont typeface="+mj-lt"/>
              <a:buAutoNum type="arabicPeriod"/>
            </a:pPr>
            <a:r>
              <a:rPr lang="en-US" dirty="0"/>
              <a:t>On the Azure portal, search for and select </a:t>
            </a:r>
            <a:r>
              <a:rPr lang="en-US" b="1" dirty="0"/>
              <a:t>Route tables</a:t>
            </a:r>
            <a:r>
              <a:rPr lang="en-US" dirty="0"/>
              <a:t>.</a:t>
            </a:r>
          </a:p>
        </p:txBody>
      </p:sp>
    </p:spTree>
    <p:extLst>
      <p:ext uri="{BB962C8B-B14F-4D97-AF65-F5344CB8AC3E}">
        <p14:creationId xmlns:p14="http://schemas.microsoft.com/office/powerpoint/2010/main" val="3278167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Task 1: Set up a test network environment</a:t>
            </a:r>
          </a:p>
        </p:txBody>
      </p:sp>
    </p:spTree>
    <p:extLst>
      <p:ext uri="{BB962C8B-B14F-4D97-AF65-F5344CB8AC3E}">
        <p14:creationId xmlns:p14="http://schemas.microsoft.com/office/powerpoint/2010/main" val="745777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A5B26A-C81B-086A-726F-4E1B5805409D}"/>
              </a:ext>
            </a:extLst>
          </p:cNvPr>
          <p:cNvSpPr txBox="1"/>
          <p:nvPr/>
        </p:nvSpPr>
        <p:spPr>
          <a:xfrm>
            <a:off x="103091" y="-22225"/>
            <a:ext cx="6722252" cy="369332"/>
          </a:xfrm>
          <a:prstGeom prst="rect">
            <a:avLst/>
          </a:prstGeom>
          <a:noFill/>
        </p:spPr>
        <p:txBody>
          <a:bodyPr wrap="square" rtlCol="0">
            <a:spAutoFit/>
          </a:bodyPr>
          <a:lstStyle/>
          <a:p>
            <a:pPr marL="342900" indent="-342900" algn="l">
              <a:buFont typeface="+mj-lt"/>
              <a:buAutoNum type="arabicPeriod" startAt="2"/>
            </a:pPr>
            <a:r>
              <a:rPr lang="en-US" dirty="0">
                <a:solidFill>
                  <a:srgbClr val="1F1F1F"/>
                </a:solidFill>
                <a:highlight>
                  <a:srgbClr val="FFFFFF"/>
                </a:highlight>
                <a:latin typeface="var(--cds-font-family-source-sans-pro)"/>
              </a:rPr>
              <a:t>Select </a:t>
            </a:r>
            <a:r>
              <a:rPr lang="en-US" b="1" dirty="0">
                <a:solidFill>
                  <a:srgbClr val="1F1F1F"/>
                </a:solidFill>
                <a:highlight>
                  <a:srgbClr val="FFFFFF"/>
                </a:highlight>
                <a:latin typeface="var(--cds-font-family-source-sans-pro)"/>
              </a:rPr>
              <a:t>Create.</a:t>
            </a:r>
            <a:endParaRPr lang="en-US" b="0" i="0" dirty="0">
              <a:solidFill>
                <a:srgbClr val="1F1F1F"/>
              </a:solidFill>
              <a:effectLst/>
              <a:highlight>
                <a:srgbClr val="FFFFFF"/>
              </a:highlight>
              <a:latin typeface="var(--cds-font-family-source-sans-pro)"/>
            </a:endParaRP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pic>
        <p:nvPicPr>
          <p:cNvPr id="7" name="Picture 6">
            <a:extLst>
              <a:ext uri="{FF2B5EF4-FFF2-40B4-BE49-F238E27FC236}">
                <a16:creationId xmlns:a16="http://schemas.microsoft.com/office/drawing/2014/main" id="{0CEA4F0A-5796-05ED-E94A-F0CE55DA1C0B}"/>
              </a:ext>
            </a:extLst>
          </p:cNvPr>
          <p:cNvPicPr>
            <a:picLocks noChangeAspect="1"/>
          </p:cNvPicPr>
          <p:nvPr/>
        </p:nvPicPr>
        <p:blipFill>
          <a:blip r:embed="rId4"/>
          <a:stretch>
            <a:fillRect/>
          </a:stretch>
        </p:blipFill>
        <p:spPr>
          <a:xfrm>
            <a:off x="103091" y="1736979"/>
            <a:ext cx="5801535" cy="3753374"/>
          </a:xfrm>
          <a:prstGeom prst="rect">
            <a:avLst/>
          </a:prstGeom>
        </p:spPr>
      </p:pic>
    </p:spTree>
    <p:extLst>
      <p:ext uri="{BB962C8B-B14F-4D97-AF65-F5344CB8AC3E}">
        <p14:creationId xmlns:p14="http://schemas.microsoft.com/office/powerpoint/2010/main" val="2895560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8" name="TextBox 7">
            <a:extLst>
              <a:ext uri="{FF2B5EF4-FFF2-40B4-BE49-F238E27FC236}">
                <a16:creationId xmlns:a16="http://schemas.microsoft.com/office/drawing/2014/main" id="{3876FA0F-D604-407E-0129-ED3DD6C20DFA}"/>
              </a:ext>
            </a:extLst>
          </p:cNvPr>
          <p:cNvSpPr txBox="1"/>
          <p:nvPr/>
        </p:nvSpPr>
        <p:spPr>
          <a:xfrm>
            <a:off x="5927270" y="424543"/>
            <a:ext cx="6264729" cy="1754326"/>
          </a:xfrm>
          <a:prstGeom prst="rect">
            <a:avLst/>
          </a:prstGeom>
          <a:noFill/>
        </p:spPr>
        <p:txBody>
          <a:bodyPr wrap="square" rtlCol="0">
            <a:spAutoFit/>
          </a:bodyPr>
          <a:lstStyle/>
          <a:p>
            <a:pPr marL="342900" indent="-342900">
              <a:buFont typeface="+mj-lt"/>
              <a:buAutoNum type="arabicPeriod" startAt="3"/>
            </a:pPr>
            <a:r>
              <a:rPr lang="en-US" dirty="0"/>
              <a:t>For Subscription, select your subscription.</a:t>
            </a:r>
          </a:p>
          <a:p>
            <a:pPr marL="342900" indent="-342900">
              <a:buFont typeface="+mj-lt"/>
              <a:buAutoNum type="arabicPeriod" startAt="3"/>
            </a:pPr>
            <a:r>
              <a:rPr lang="en-US" dirty="0"/>
              <a:t>For Resource group, select Test-FW-RG.</a:t>
            </a:r>
          </a:p>
          <a:p>
            <a:pPr marL="342900" indent="-342900">
              <a:buFont typeface="+mj-lt"/>
              <a:buAutoNum type="arabicPeriod" startAt="3"/>
            </a:pPr>
            <a:r>
              <a:rPr lang="en-US" dirty="0"/>
              <a:t>For Region, select the same location that you used previously.</a:t>
            </a:r>
          </a:p>
          <a:p>
            <a:pPr marL="342900" indent="-342900">
              <a:buFont typeface="+mj-lt"/>
              <a:buAutoNum type="arabicPeriod" startAt="3"/>
            </a:pPr>
            <a:r>
              <a:rPr lang="en-US" dirty="0"/>
              <a:t>For Name, type Firewall-route.</a:t>
            </a:r>
          </a:p>
          <a:p>
            <a:pPr marL="342900" indent="-342900">
              <a:buFont typeface="+mj-lt"/>
              <a:buAutoNum type="arabicPeriod" startAt="3"/>
            </a:pPr>
            <a:r>
              <a:rPr lang="en-US" dirty="0"/>
              <a:t>Select Review + create.</a:t>
            </a:r>
          </a:p>
          <a:p>
            <a:pPr marL="342900" indent="-342900">
              <a:buFont typeface="+mj-lt"/>
              <a:buAutoNum type="arabicPeriod" startAt="3"/>
            </a:pPr>
            <a:r>
              <a:rPr lang="en-US" dirty="0"/>
              <a:t>Select Create.</a:t>
            </a:r>
          </a:p>
        </p:txBody>
      </p:sp>
      <p:pic>
        <p:nvPicPr>
          <p:cNvPr id="4" name="Picture 3">
            <a:extLst>
              <a:ext uri="{FF2B5EF4-FFF2-40B4-BE49-F238E27FC236}">
                <a16:creationId xmlns:a16="http://schemas.microsoft.com/office/drawing/2014/main" id="{ADC0A5A4-B381-52DC-BC00-844E2025042D}"/>
              </a:ext>
            </a:extLst>
          </p:cNvPr>
          <p:cNvPicPr>
            <a:picLocks noChangeAspect="1"/>
          </p:cNvPicPr>
          <p:nvPr/>
        </p:nvPicPr>
        <p:blipFill>
          <a:blip r:embed="rId4"/>
          <a:stretch>
            <a:fillRect/>
          </a:stretch>
        </p:blipFill>
        <p:spPr>
          <a:xfrm>
            <a:off x="5927270" y="2178869"/>
            <a:ext cx="5723985" cy="4099507"/>
          </a:xfrm>
          <a:prstGeom prst="rect">
            <a:avLst/>
          </a:prstGeom>
        </p:spPr>
      </p:pic>
    </p:spTree>
    <p:extLst>
      <p:ext uri="{BB962C8B-B14F-4D97-AF65-F5344CB8AC3E}">
        <p14:creationId xmlns:p14="http://schemas.microsoft.com/office/powerpoint/2010/main" val="1978031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260B8B-0ADD-EC03-5032-A5BE7E713E11}"/>
              </a:ext>
            </a:extLst>
          </p:cNvPr>
          <p:cNvPicPr>
            <a:picLocks noChangeAspect="1"/>
          </p:cNvPicPr>
          <p:nvPr/>
        </p:nvPicPr>
        <p:blipFill>
          <a:blip r:embed="rId3"/>
          <a:stretch>
            <a:fillRect/>
          </a:stretch>
        </p:blipFill>
        <p:spPr>
          <a:xfrm>
            <a:off x="103091" y="1809162"/>
            <a:ext cx="7506748" cy="4163006"/>
          </a:xfrm>
          <a:prstGeom prst="rect">
            <a:avLst/>
          </a:prstGeom>
        </p:spPr>
      </p:pic>
      <p:sp>
        <p:nvSpPr>
          <p:cNvPr id="3" name="TextBox 2">
            <a:extLst>
              <a:ext uri="{FF2B5EF4-FFF2-40B4-BE49-F238E27FC236}">
                <a16:creationId xmlns:a16="http://schemas.microsoft.com/office/drawing/2014/main" id="{E0A5B26A-C81B-086A-726F-4E1B5805409D}"/>
              </a:ext>
            </a:extLst>
          </p:cNvPr>
          <p:cNvSpPr txBox="1"/>
          <p:nvPr/>
        </p:nvSpPr>
        <p:spPr>
          <a:xfrm>
            <a:off x="103091" y="418509"/>
            <a:ext cx="6722252" cy="923330"/>
          </a:xfrm>
          <a:prstGeom prst="rect">
            <a:avLst/>
          </a:prstGeom>
          <a:noFill/>
        </p:spPr>
        <p:txBody>
          <a:bodyPr wrap="square" rtlCol="0">
            <a:spAutoFit/>
          </a:bodyPr>
          <a:lstStyle/>
          <a:p>
            <a:pPr marL="342900" indent="-342900" algn="l">
              <a:buFont typeface="+mj-lt"/>
              <a:buAutoNum type="arabicPeriod" startAt="9"/>
            </a:pPr>
            <a:r>
              <a:rPr lang="en-US" dirty="0">
                <a:solidFill>
                  <a:srgbClr val="1F1F1F"/>
                </a:solidFill>
                <a:highlight>
                  <a:srgbClr val="FFFFFF"/>
                </a:highlight>
                <a:latin typeface="var(--cds-font-family-source-sans-pro)"/>
              </a:rPr>
              <a:t>After deployment completes, select </a:t>
            </a:r>
            <a:r>
              <a:rPr lang="en-US" b="1" dirty="0">
                <a:solidFill>
                  <a:srgbClr val="1F1F1F"/>
                </a:solidFill>
                <a:highlight>
                  <a:srgbClr val="FFFFFF"/>
                </a:highlight>
                <a:latin typeface="var(--cds-font-family-source-sans-pro)"/>
              </a:rPr>
              <a:t>Go to resource</a:t>
            </a:r>
            <a:r>
              <a:rPr lang="en-US" dirty="0">
                <a:solidFill>
                  <a:srgbClr val="1F1F1F"/>
                </a:solidFill>
                <a:highlight>
                  <a:srgbClr val="FFFFFF"/>
                </a:highlight>
                <a:latin typeface="var(--cds-font-family-source-sans-pro)"/>
              </a:rPr>
              <a:t>.</a:t>
            </a:r>
          </a:p>
          <a:p>
            <a:pPr marL="342900" indent="-342900" algn="l">
              <a:buFont typeface="+mj-lt"/>
              <a:buAutoNum type="arabicPeriod" startAt="9"/>
            </a:pPr>
            <a:r>
              <a:rPr lang="en-US" b="0" i="0" dirty="0">
                <a:solidFill>
                  <a:srgbClr val="1F1F1F"/>
                </a:solidFill>
                <a:effectLst/>
                <a:highlight>
                  <a:srgbClr val="FFFFFF"/>
                </a:highlight>
                <a:latin typeface="Source Sans Pro" panose="020B0503030403020204" pitchFamily="34" charset="0"/>
              </a:rPr>
              <a:t>On the </a:t>
            </a:r>
            <a:r>
              <a:rPr lang="en-US" b="1" i="0" dirty="0">
                <a:solidFill>
                  <a:srgbClr val="1F1F1F"/>
                </a:solidFill>
                <a:effectLst/>
                <a:highlight>
                  <a:srgbClr val="FFFFFF"/>
                </a:highlight>
                <a:latin typeface="unset"/>
              </a:rPr>
              <a:t>Firewall-route</a:t>
            </a:r>
            <a:r>
              <a:rPr lang="en-US" b="0" i="0" dirty="0">
                <a:solidFill>
                  <a:srgbClr val="1F1F1F"/>
                </a:solidFill>
                <a:effectLst/>
                <a:highlight>
                  <a:srgbClr val="FFFFFF"/>
                </a:highlight>
                <a:latin typeface="Source Sans Pro" panose="020B0503030403020204" pitchFamily="34" charset="0"/>
              </a:rPr>
              <a:t> page, under Settings blade, select </a:t>
            </a:r>
            <a:r>
              <a:rPr lang="en-US" b="1" i="0" dirty="0">
                <a:solidFill>
                  <a:srgbClr val="1F1F1F"/>
                </a:solidFill>
                <a:effectLst/>
                <a:highlight>
                  <a:srgbClr val="FFFFFF"/>
                </a:highlight>
                <a:latin typeface="unset"/>
              </a:rPr>
              <a:t>Subnets</a:t>
            </a:r>
            <a:r>
              <a:rPr lang="en-US" b="0" i="0" dirty="0">
                <a:solidFill>
                  <a:srgbClr val="1F1F1F"/>
                </a:solidFill>
                <a:effectLst/>
                <a:highlight>
                  <a:srgbClr val="FFFFFF"/>
                </a:highlight>
                <a:latin typeface="Source Sans Pro" panose="020B0503030403020204" pitchFamily="34" charset="0"/>
              </a:rPr>
              <a:t> and then select </a:t>
            </a:r>
            <a:r>
              <a:rPr lang="en-US" b="1" i="0" dirty="0">
                <a:solidFill>
                  <a:srgbClr val="1F1F1F"/>
                </a:solidFill>
                <a:effectLst/>
                <a:highlight>
                  <a:srgbClr val="FFFFFF"/>
                </a:highlight>
                <a:latin typeface="unset"/>
              </a:rPr>
              <a:t>Associate</a:t>
            </a:r>
            <a:r>
              <a:rPr lang="en-US" b="0" i="0" dirty="0">
                <a:solidFill>
                  <a:srgbClr val="1F1F1F"/>
                </a:solidFill>
                <a:effectLst/>
                <a:highlight>
                  <a:srgbClr val="FFFFFF"/>
                </a:highlight>
                <a:latin typeface="Source Sans Pro" panose="020B0503030403020204" pitchFamily="34" charset="0"/>
              </a:rPr>
              <a:t>.</a:t>
            </a:r>
            <a:endParaRPr lang="en-US" b="0" i="0" dirty="0">
              <a:solidFill>
                <a:srgbClr val="1F1F1F"/>
              </a:solidFill>
              <a:effectLst/>
              <a:highlight>
                <a:srgbClr val="FFFFFF"/>
              </a:highlight>
              <a:latin typeface="var(--cds-font-family-source-sans-pro)"/>
            </a:endParaRP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451" r="451"/>
          <a:stretch/>
        </p:blipFill>
        <p:spPr>
          <a:xfrm flipH="1">
            <a:off x="6086167" y="-22225"/>
            <a:ext cx="6080760" cy="6902450"/>
          </a:xfrm>
        </p:spPr>
      </p:pic>
    </p:spTree>
    <p:extLst>
      <p:ext uri="{BB962C8B-B14F-4D97-AF65-F5344CB8AC3E}">
        <p14:creationId xmlns:p14="http://schemas.microsoft.com/office/powerpoint/2010/main" val="2059570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8" name="TextBox 7">
            <a:extLst>
              <a:ext uri="{FF2B5EF4-FFF2-40B4-BE49-F238E27FC236}">
                <a16:creationId xmlns:a16="http://schemas.microsoft.com/office/drawing/2014/main" id="{3876FA0F-D604-407E-0129-ED3DD6C20DFA}"/>
              </a:ext>
            </a:extLst>
          </p:cNvPr>
          <p:cNvSpPr txBox="1"/>
          <p:nvPr/>
        </p:nvSpPr>
        <p:spPr>
          <a:xfrm>
            <a:off x="5927270" y="424543"/>
            <a:ext cx="6264729" cy="1477328"/>
          </a:xfrm>
          <a:prstGeom prst="rect">
            <a:avLst/>
          </a:prstGeom>
          <a:noFill/>
        </p:spPr>
        <p:txBody>
          <a:bodyPr wrap="square" rtlCol="0">
            <a:spAutoFit/>
          </a:bodyPr>
          <a:lstStyle/>
          <a:p>
            <a:pPr marL="342900" indent="-342900">
              <a:buFont typeface="+mj-lt"/>
              <a:buAutoNum type="arabicPeriod" startAt="11"/>
            </a:pPr>
            <a:r>
              <a:rPr lang="en-US" dirty="0"/>
              <a:t>For Virtual network, select Test-FW-VN.</a:t>
            </a:r>
          </a:p>
          <a:p>
            <a:pPr marL="342900" indent="-342900">
              <a:buFont typeface="+mj-lt"/>
              <a:buAutoNum type="arabicPeriod" startAt="11"/>
            </a:pPr>
            <a:r>
              <a:rPr lang="en-US" dirty="0"/>
              <a:t>For Subnet, select Workload-SN. Make sure that you select only the Workload-SN subnet for this route, otherwise your firewall won't work correctly.</a:t>
            </a:r>
          </a:p>
          <a:p>
            <a:pPr marL="342900" indent="-342900">
              <a:buFont typeface="+mj-lt"/>
              <a:buAutoNum type="arabicPeriod" startAt="11"/>
            </a:pPr>
            <a:r>
              <a:rPr lang="en-US" dirty="0"/>
              <a:t>Select OK.</a:t>
            </a:r>
          </a:p>
        </p:txBody>
      </p:sp>
      <p:pic>
        <p:nvPicPr>
          <p:cNvPr id="3" name="Picture 2">
            <a:extLst>
              <a:ext uri="{FF2B5EF4-FFF2-40B4-BE49-F238E27FC236}">
                <a16:creationId xmlns:a16="http://schemas.microsoft.com/office/drawing/2014/main" id="{CADC8E44-D0DB-D385-EA3E-BC6920B8C004}"/>
              </a:ext>
            </a:extLst>
          </p:cNvPr>
          <p:cNvPicPr>
            <a:picLocks noChangeAspect="1"/>
          </p:cNvPicPr>
          <p:nvPr/>
        </p:nvPicPr>
        <p:blipFill>
          <a:blip r:embed="rId4"/>
          <a:stretch>
            <a:fillRect/>
          </a:stretch>
        </p:blipFill>
        <p:spPr>
          <a:xfrm>
            <a:off x="5927270" y="2603412"/>
            <a:ext cx="5496692" cy="3496163"/>
          </a:xfrm>
          <a:prstGeom prst="rect">
            <a:avLst/>
          </a:prstGeom>
        </p:spPr>
      </p:pic>
    </p:spTree>
    <p:extLst>
      <p:ext uri="{BB962C8B-B14F-4D97-AF65-F5344CB8AC3E}">
        <p14:creationId xmlns:p14="http://schemas.microsoft.com/office/powerpoint/2010/main" val="3520408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5291C-1455-8BD0-EAB1-3516D0235555}"/>
              </a:ext>
            </a:extLst>
          </p:cNvPr>
          <p:cNvPicPr>
            <a:picLocks noChangeAspect="1"/>
          </p:cNvPicPr>
          <p:nvPr/>
        </p:nvPicPr>
        <p:blipFill>
          <a:blip r:embed="rId3"/>
          <a:stretch>
            <a:fillRect/>
          </a:stretch>
        </p:blipFill>
        <p:spPr>
          <a:xfrm>
            <a:off x="103091" y="1957346"/>
            <a:ext cx="6611273" cy="3753374"/>
          </a:xfrm>
          <a:prstGeom prst="rect">
            <a:avLst/>
          </a:prstGeom>
        </p:spPr>
      </p:pic>
      <p:sp>
        <p:nvSpPr>
          <p:cNvPr id="3" name="TextBox 2">
            <a:extLst>
              <a:ext uri="{FF2B5EF4-FFF2-40B4-BE49-F238E27FC236}">
                <a16:creationId xmlns:a16="http://schemas.microsoft.com/office/drawing/2014/main" id="{E0A5B26A-C81B-086A-726F-4E1B5805409D}"/>
              </a:ext>
            </a:extLst>
          </p:cNvPr>
          <p:cNvSpPr txBox="1"/>
          <p:nvPr/>
        </p:nvSpPr>
        <p:spPr>
          <a:xfrm>
            <a:off x="103091" y="418509"/>
            <a:ext cx="6722252" cy="369332"/>
          </a:xfrm>
          <a:prstGeom prst="rect">
            <a:avLst/>
          </a:prstGeom>
          <a:noFill/>
        </p:spPr>
        <p:txBody>
          <a:bodyPr wrap="square" rtlCol="0">
            <a:spAutoFit/>
          </a:bodyPr>
          <a:lstStyle/>
          <a:p>
            <a:pPr marL="342900" indent="-342900" algn="l">
              <a:buFont typeface="+mj-lt"/>
              <a:buAutoNum type="arabicPeriod" startAt="14"/>
            </a:pPr>
            <a:r>
              <a:rPr lang="en-US" dirty="0">
                <a:solidFill>
                  <a:srgbClr val="1F1F1F"/>
                </a:solidFill>
                <a:highlight>
                  <a:srgbClr val="FFFFFF"/>
                </a:highlight>
                <a:latin typeface="var(--cds-font-family-source-sans-pro)"/>
              </a:rPr>
              <a:t>Select </a:t>
            </a:r>
            <a:r>
              <a:rPr lang="en-US" b="1" dirty="0">
                <a:solidFill>
                  <a:srgbClr val="1F1F1F"/>
                </a:solidFill>
                <a:highlight>
                  <a:srgbClr val="FFFFFF"/>
                </a:highlight>
                <a:latin typeface="var(--cds-font-family-source-sans-pro)"/>
              </a:rPr>
              <a:t>Routes</a:t>
            </a:r>
            <a:r>
              <a:rPr lang="en-US" dirty="0">
                <a:solidFill>
                  <a:srgbClr val="1F1F1F"/>
                </a:solidFill>
                <a:highlight>
                  <a:srgbClr val="FFFFFF"/>
                </a:highlight>
                <a:latin typeface="var(--cds-font-family-source-sans-pro)"/>
              </a:rPr>
              <a:t> and then select </a:t>
            </a:r>
            <a:r>
              <a:rPr lang="en-US" b="1" dirty="0">
                <a:solidFill>
                  <a:srgbClr val="1F1F1F"/>
                </a:solidFill>
                <a:highlight>
                  <a:srgbClr val="FFFFFF"/>
                </a:highlight>
                <a:latin typeface="var(--cds-font-family-source-sans-pro)"/>
              </a:rPr>
              <a:t>Add</a:t>
            </a:r>
            <a:r>
              <a:rPr lang="en-US" dirty="0">
                <a:solidFill>
                  <a:srgbClr val="1F1F1F"/>
                </a:solidFill>
                <a:highlight>
                  <a:srgbClr val="FFFFFF"/>
                </a:highlight>
                <a:latin typeface="var(--cds-font-family-source-sans-pro)"/>
              </a:rPr>
              <a:t>.</a:t>
            </a:r>
            <a:endParaRPr lang="en-US" b="0" i="0" dirty="0">
              <a:solidFill>
                <a:srgbClr val="1F1F1F"/>
              </a:solidFill>
              <a:effectLst/>
              <a:highlight>
                <a:srgbClr val="FFFFFF"/>
              </a:highlight>
              <a:latin typeface="var(--cds-font-family-source-sans-pro)"/>
            </a:endParaRP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451" r="451"/>
          <a:stretch/>
        </p:blipFill>
        <p:spPr>
          <a:xfrm flipH="1">
            <a:off x="6086167" y="-22225"/>
            <a:ext cx="6080760" cy="6902450"/>
          </a:xfrm>
        </p:spPr>
      </p:pic>
    </p:spTree>
    <p:extLst>
      <p:ext uri="{BB962C8B-B14F-4D97-AF65-F5344CB8AC3E}">
        <p14:creationId xmlns:p14="http://schemas.microsoft.com/office/powerpoint/2010/main" val="2382775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8" name="TextBox 7">
            <a:extLst>
              <a:ext uri="{FF2B5EF4-FFF2-40B4-BE49-F238E27FC236}">
                <a16:creationId xmlns:a16="http://schemas.microsoft.com/office/drawing/2014/main" id="{3876FA0F-D604-407E-0129-ED3DD6C20DFA}"/>
              </a:ext>
            </a:extLst>
          </p:cNvPr>
          <p:cNvSpPr txBox="1"/>
          <p:nvPr/>
        </p:nvSpPr>
        <p:spPr>
          <a:xfrm>
            <a:off x="5927270" y="424543"/>
            <a:ext cx="6264729" cy="2585323"/>
          </a:xfrm>
          <a:prstGeom prst="rect">
            <a:avLst/>
          </a:prstGeom>
          <a:noFill/>
        </p:spPr>
        <p:txBody>
          <a:bodyPr wrap="square" rtlCol="0">
            <a:spAutoFit/>
          </a:bodyPr>
          <a:lstStyle/>
          <a:p>
            <a:pPr marL="342900" indent="-342900">
              <a:buFont typeface="+mj-lt"/>
              <a:buAutoNum type="arabicPeriod" startAt="15"/>
            </a:pPr>
            <a:r>
              <a:rPr lang="en-US" dirty="0"/>
              <a:t>For </a:t>
            </a:r>
            <a:r>
              <a:rPr lang="en-US" b="1" dirty="0"/>
              <a:t>Route name</a:t>
            </a:r>
            <a:r>
              <a:rPr lang="en-US" dirty="0"/>
              <a:t>, type </a:t>
            </a:r>
            <a:r>
              <a:rPr lang="en-US" b="1" dirty="0" err="1"/>
              <a:t>fw</a:t>
            </a:r>
            <a:r>
              <a:rPr lang="en-US" b="1" dirty="0"/>
              <a:t>-dg</a:t>
            </a:r>
            <a:r>
              <a:rPr lang="en-US" dirty="0"/>
              <a:t>.</a:t>
            </a:r>
          </a:p>
          <a:p>
            <a:pPr marL="342900" indent="-342900">
              <a:buFont typeface="+mj-lt"/>
              <a:buAutoNum type="arabicPeriod" startAt="15"/>
            </a:pPr>
            <a:r>
              <a:rPr lang="en-US" dirty="0"/>
              <a:t>For </a:t>
            </a:r>
            <a:r>
              <a:rPr lang="en-US" b="1" dirty="0"/>
              <a:t>Destination address prefix</a:t>
            </a:r>
            <a:r>
              <a:rPr lang="en-US" dirty="0"/>
              <a:t>, select </a:t>
            </a:r>
            <a:r>
              <a:rPr lang="en-US" b="1" dirty="0"/>
              <a:t>IP Addresses</a:t>
            </a:r>
            <a:r>
              <a:rPr lang="en-US" dirty="0"/>
              <a:t>.</a:t>
            </a:r>
          </a:p>
          <a:p>
            <a:pPr marL="342900" indent="-342900">
              <a:buFont typeface="+mj-lt"/>
              <a:buAutoNum type="arabicPeriod" startAt="15"/>
            </a:pPr>
            <a:r>
              <a:rPr lang="en-US" dirty="0"/>
              <a:t>For </a:t>
            </a:r>
            <a:r>
              <a:rPr lang="en-US" b="1" dirty="0"/>
              <a:t>Destination IP addresses/CIDR ranges</a:t>
            </a:r>
            <a:r>
              <a:rPr lang="en-US" dirty="0"/>
              <a:t>, type </a:t>
            </a:r>
            <a:r>
              <a:rPr lang="en-US" b="1" dirty="0"/>
              <a:t>0.0.0.0/0</a:t>
            </a:r>
            <a:r>
              <a:rPr lang="en-US" dirty="0"/>
              <a:t>.</a:t>
            </a:r>
          </a:p>
          <a:p>
            <a:pPr marL="342900" indent="-342900">
              <a:buFont typeface="+mj-lt"/>
              <a:buAutoNum type="arabicPeriod" startAt="15"/>
            </a:pPr>
            <a:r>
              <a:rPr lang="en-US" dirty="0"/>
              <a:t>For </a:t>
            </a:r>
            <a:r>
              <a:rPr lang="en-US" b="1" dirty="0"/>
              <a:t>Next hop type</a:t>
            </a:r>
            <a:r>
              <a:rPr lang="en-US" dirty="0"/>
              <a:t>, select </a:t>
            </a:r>
            <a:r>
              <a:rPr lang="en-US" b="1" dirty="0"/>
              <a:t>Virtual appliance</a:t>
            </a:r>
            <a:r>
              <a:rPr lang="en-US" dirty="0"/>
              <a:t>.</a:t>
            </a:r>
          </a:p>
          <a:p>
            <a:r>
              <a:rPr lang="en-US" dirty="0"/>
              <a:t>Azure Firewall is a managed service, but virtual appliance works in this situation.</a:t>
            </a:r>
          </a:p>
          <a:p>
            <a:pPr marL="342900" indent="-342900">
              <a:buFont typeface="+mj-lt"/>
              <a:buAutoNum type="arabicPeriod" startAt="19"/>
            </a:pPr>
            <a:r>
              <a:rPr lang="en-US" dirty="0"/>
              <a:t>For </a:t>
            </a:r>
            <a:r>
              <a:rPr lang="en-US" b="1" dirty="0"/>
              <a:t>Next hop address</a:t>
            </a:r>
            <a:r>
              <a:rPr lang="en-US" dirty="0"/>
              <a:t>, type the private IP address for he firewall that you noted previously.</a:t>
            </a:r>
          </a:p>
          <a:p>
            <a:pPr marL="342900" indent="-342900">
              <a:buFont typeface="+mj-lt"/>
              <a:buAutoNum type="arabicPeriod" startAt="19"/>
            </a:pPr>
            <a:r>
              <a:rPr lang="en-US" dirty="0"/>
              <a:t>Select </a:t>
            </a:r>
            <a:r>
              <a:rPr lang="en-US" b="1" dirty="0"/>
              <a:t>Add</a:t>
            </a:r>
            <a:r>
              <a:rPr lang="en-US" dirty="0"/>
              <a:t>.</a:t>
            </a:r>
          </a:p>
        </p:txBody>
      </p:sp>
      <p:pic>
        <p:nvPicPr>
          <p:cNvPr id="4" name="Picture 3">
            <a:extLst>
              <a:ext uri="{FF2B5EF4-FFF2-40B4-BE49-F238E27FC236}">
                <a16:creationId xmlns:a16="http://schemas.microsoft.com/office/drawing/2014/main" id="{82AC8110-89EA-9876-ACD9-C042FD0884D6}"/>
              </a:ext>
            </a:extLst>
          </p:cNvPr>
          <p:cNvPicPr>
            <a:picLocks noChangeAspect="1"/>
          </p:cNvPicPr>
          <p:nvPr/>
        </p:nvPicPr>
        <p:blipFill>
          <a:blip r:embed="rId4"/>
          <a:stretch>
            <a:fillRect/>
          </a:stretch>
        </p:blipFill>
        <p:spPr>
          <a:xfrm>
            <a:off x="7529807" y="2846213"/>
            <a:ext cx="3769205" cy="3587244"/>
          </a:xfrm>
          <a:prstGeom prst="rect">
            <a:avLst/>
          </a:prstGeom>
        </p:spPr>
      </p:pic>
    </p:spTree>
    <p:extLst>
      <p:ext uri="{BB962C8B-B14F-4D97-AF65-F5344CB8AC3E}">
        <p14:creationId xmlns:p14="http://schemas.microsoft.com/office/powerpoint/2010/main" val="3069228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0" y="2122715"/>
            <a:ext cx="12191999" cy="3380014"/>
          </a:xfrm>
        </p:spPr>
        <p:txBody>
          <a:bodyPr/>
          <a:lstStyle/>
          <a:p>
            <a:r>
              <a:rPr lang="en-US" dirty="0"/>
              <a:t>Task 4: Configure an application rule</a:t>
            </a:r>
            <a:br>
              <a:rPr lang="en-US" dirty="0"/>
            </a:br>
            <a:r>
              <a:rPr lang="en-US" sz="2000" dirty="0"/>
              <a:t>This is the application rule that allows outbound access to </a:t>
            </a:r>
            <a:br>
              <a:rPr lang="en-US" sz="2000" dirty="0"/>
            </a:br>
            <a:r>
              <a:rPr lang="en-US" sz="2000" dirty="0"/>
              <a:t>www.google.com</a:t>
            </a:r>
          </a:p>
        </p:txBody>
      </p:sp>
    </p:spTree>
    <p:extLst>
      <p:ext uri="{BB962C8B-B14F-4D97-AF65-F5344CB8AC3E}">
        <p14:creationId xmlns:p14="http://schemas.microsoft.com/office/powerpoint/2010/main" val="1899075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103466" y="0"/>
            <a:ext cx="9038894" cy="369332"/>
          </a:xfrm>
          <a:prstGeom prst="rect">
            <a:avLst/>
          </a:prstGeom>
          <a:noFill/>
        </p:spPr>
        <p:txBody>
          <a:bodyPr wrap="square" rtlCol="0">
            <a:spAutoFit/>
          </a:bodyPr>
          <a:lstStyle/>
          <a:p>
            <a:pPr marL="342900" indent="-342900">
              <a:buFont typeface="+mj-lt"/>
              <a:buAutoNum type="arabicPeriod"/>
            </a:pPr>
            <a:r>
              <a:rPr lang="en-US" b="0" i="0" dirty="0">
                <a:solidFill>
                  <a:srgbClr val="1F1F1F"/>
                </a:solidFill>
                <a:effectLst/>
                <a:highlight>
                  <a:srgbClr val="FFFFFF"/>
                </a:highlight>
                <a:latin typeface="Source Sans Pro" panose="020B0503030403020204" pitchFamily="34" charset="0"/>
              </a:rPr>
              <a:t>Open the Test-FW-RG and select the Test-FW01 firewall.</a:t>
            </a:r>
            <a:endParaRPr lang="en-US" dirty="0"/>
          </a:p>
        </p:txBody>
      </p:sp>
      <p:pic>
        <p:nvPicPr>
          <p:cNvPr id="4" name="Picture 3">
            <a:extLst>
              <a:ext uri="{FF2B5EF4-FFF2-40B4-BE49-F238E27FC236}">
                <a16:creationId xmlns:a16="http://schemas.microsoft.com/office/drawing/2014/main" id="{D0F9C838-C84C-87B9-1434-D4522D9886A5}"/>
              </a:ext>
            </a:extLst>
          </p:cNvPr>
          <p:cNvPicPr>
            <a:picLocks noChangeAspect="1"/>
          </p:cNvPicPr>
          <p:nvPr/>
        </p:nvPicPr>
        <p:blipFill>
          <a:blip r:embed="rId5"/>
          <a:stretch>
            <a:fillRect/>
          </a:stretch>
        </p:blipFill>
        <p:spPr>
          <a:xfrm>
            <a:off x="3262683" y="905892"/>
            <a:ext cx="8736103" cy="5046215"/>
          </a:xfrm>
          <a:prstGeom prst="rect">
            <a:avLst/>
          </a:prstGeom>
        </p:spPr>
      </p:pic>
    </p:spTree>
    <p:extLst>
      <p:ext uri="{BB962C8B-B14F-4D97-AF65-F5344CB8AC3E}">
        <p14:creationId xmlns:p14="http://schemas.microsoft.com/office/powerpoint/2010/main" val="194130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09D215-C07B-F675-A112-C1814C79F2EB}"/>
              </a:ext>
            </a:extLst>
          </p:cNvPr>
          <p:cNvPicPr>
            <a:picLocks noChangeAspect="1"/>
          </p:cNvPicPr>
          <p:nvPr/>
        </p:nvPicPr>
        <p:blipFill>
          <a:blip r:embed="rId3"/>
          <a:stretch>
            <a:fillRect/>
          </a:stretch>
        </p:blipFill>
        <p:spPr>
          <a:xfrm>
            <a:off x="0" y="1698172"/>
            <a:ext cx="7584166" cy="3956580"/>
          </a:xfrm>
          <a:prstGeom prst="rect">
            <a:avLst/>
          </a:prstGeom>
        </p:spPr>
      </p:pic>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2347594"/>
          </a:xfrm>
          <a:noFill/>
        </p:spPr>
        <p:txBody>
          <a:bodyPr vert="horz" lIns="91440" tIns="45720" rIns="91440" bIns="45720" rtlCol="0" anchor="t">
            <a:normAutofit/>
          </a:bodyPr>
          <a:lstStyle/>
          <a:p>
            <a:pPr marL="342900" indent="-342900" algn="l">
              <a:buFont typeface="+mj-lt"/>
              <a:buAutoNum type="arabicPeriod" startAt="2"/>
            </a:pPr>
            <a:r>
              <a:rPr lang="en-US" i="0" dirty="0">
                <a:solidFill>
                  <a:srgbClr val="1F1F1F"/>
                </a:solidFill>
                <a:effectLst/>
                <a:highlight>
                  <a:srgbClr val="FFFFFF"/>
                </a:highlight>
                <a:latin typeface="unset"/>
              </a:rPr>
              <a:t>On the Test-FW01 page, under Settings, select Rules (classic).</a:t>
            </a:r>
          </a:p>
          <a:p>
            <a:pPr marL="342900" indent="-342900" algn="l">
              <a:buFont typeface="+mj-lt"/>
              <a:buAutoNum type="arabicPeriod" startAt="2"/>
            </a:pPr>
            <a:r>
              <a:rPr lang="en-US" i="0" dirty="0">
                <a:solidFill>
                  <a:srgbClr val="1F1F1F"/>
                </a:solidFill>
                <a:effectLst/>
                <a:highlight>
                  <a:srgbClr val="FFFFFF"/>
                </a:highlight>
                <a:latin typeface="unset"/>
              </a:rPr>
              <a:t>Select the Application rule collection tab.</a:t>
            </a:r>
          </a:p>
          <a:p>
            <a:pPr marL="342900" indent="-342900" algn="l">
              <a:buFont typeface="+mj-lt"/>
              <a:buAutoNum type="arabicPeriod" startAt="2"/>
            </a:pPr>
            <a:r>
              <a:rPr lang="en-US" i="0" dirty="0">
                <a:solidFill>
                  <a:srgbClr val="1F1F1F"/>
                </a:solidFill>
                <a:effectLst/>
                <a:highlight>
                  <a:srgbClr val="FFFFFF"/>
                </a:highlight>
                <a:latin typeface="unset"/>
              </a:rPr>
              <a:t>Select Add application rule collection.</a:t>
            </a:r>
            <a:endParaRPr lang="en-US" b="1" i="0" dirty="0">
              <a:solidFill>
                <a:srgbClr val="1F1F1F"/>
              </a:solidFill>
              <a:effectLst/>
              <a:highlight>
                <a:srgbClr val="FFFFFF"/>
              </a:highlight>
              <a:latin typeface="var(--cds-font-family-source-sans-pro)"/>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403793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103466" y="0"/>
            <a:ext cx="9038894" cy="2585323"/>
          </a:xfrm>
          <a:prstGeom prst="rect">
            <a:avLst/>
          </a:prstGeom>
          <a:noFill/>
        </p:spPr>
        <p:txBody>
          <a:bodyPr wrap="square" rtlCol="0">
            <a:spAutoFit/>
          </a:bodyPr>
          <a:lstStyle/>
          <a:p>
            <a:pPr marL="342900" indent="-342900">
              <a:buFont typeface="+mj-lt"/>
              <a:buAutoNum type="arabicPeriod" startAt="5"/>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Name</a:t>
            </a:r>
            <a:r>
              <a:rPr lang="en-US" b="0" i="0" dirty="0">
                <a:solidFill>
                  <a:srgbClr val="1F1F1F"/>
                </a:solidFill>
                <a:effectLst/>
                <a:highlight>
                  <a:srgbClr val="FFFFFF"/>
                </a:highlight>
                <a:latin typeface="Source Sans Pro" panose="020B0503030403020204" pitchFamily="34" charset="0"/>
              </a:rPr>
              <a:t>, type </a:t>
            </a:r>
            <a:r>
              <a:rPr lang="en-US" b="1" i="0" dirty="0">
                <a:solidFill>
                  <a:srgbClr val="1F1F1F"/>
                </a:solidFill>
                <a:effectLst/>
                <a:highlight>
                  <a:srgbClr val="FFFFFF"/>
                </a:highlight>
                <a:latin typeface="Source Sans Pro" panose="020B0503030403020204" pitchFamily="34" charset="0"/>
              </a:rPr>
              <a:t>App-Coll01</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5"/>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Priority</a:t>
            </a:r>
            <a:r>
              <a:rPr lang="en-US" b="0" i="0" dirty="0">
                <a:solidFill>
                  <a:srgbClr val="1F1F1F"/>
                </a:solidFill>
                <a:effectLst/>
                <a:highlight>
                  <a:srgbClr val="FFFFFF"/>
                </a:highlight>
                <a:latin typeface="Source Sans Pro" panose="020B0503030403020204" pitchFamily="34" charset="0"/>
              </a:rPr>
              <a:t>, type </a:t>
            </a:r>
            <a:r>
              <a:rPr lang="en-US" b="1" i="0" dirty="0">
                <a:solidFill>
                  <a:srgbClr val="1F1F1F"/>
                </a:solidFill>
                <a:effectLst/>
                <a:highlight>
                  <a:srgbClr val="FFFFFF"/>
                </a:highlight>
                <a:latin typeface="Source Sans Pro" panose="020B0503030403020204" pitchFamily="34" charset="0"/>
              </a:rPr>
              <a:t>200</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5"/>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Action</a:t>
            </a:r>
            <a:r>
              <a:rPr lang="en-US" b="0" i="0" dirty="0">
                <a:solidFill>
                  <a:srgbClr val="1F1F1F"/>
                </a:solidFill>
                <a:effectLst/>
                <a:highlight>
                  <a:srgbClr val="FFFFFF"/>
                </a:highlight>
                <a:latin typeface="Source Sans Pro" panose="020B0503030403020204" pitchFamily="34" charset="0"/>
              </a:rPr>
              <a:t>, select </a:t>
            </a:r>
            <a:r>
              <a:rPr lang="en-US" b="1" i="0" dirty="0">
                <a:solidFill>
                  <a:srgbClr val="1F1F1F"/>
                </a:solidFill>
                <a:effectLst/>
                <a:highlight>
                  <a:srgbClr val="FFFFFF"/>
                </a:highlight>
                <a:latin typeface="Source Sans Pro" panose="020B0503030403020204" pitchFamily="34" charset="0"/>
              </a:rPr>
              <a:t>Allow</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5"/>
            </a:pPr>
            <a:r>
              <a:rPr lang="en-US" b="0" i="0" dirty="0">
                <a:solidFill>
                  <a:srgbClr val="1F1F1F"/>
                </a:solidFill>
                <a:effectLst/>
                <a:highlight>
                  <a:srgbClr val="FFFFFF"/>
                </a:highlight>
                <a:latin typeface="Source Sans Pro" panose="020B0503030403020204" pitchFamily="34" charset="0"/>
              </a:rPr>
              <a:t>Under </a:t>
            </a:r>
            <a:r>
              <a:rPr lang="en-US" b="1" i="0" dirty="0">
                <a:solidFill>
                  <a:srgbClr val="1F1F1F"/>
                </a:solidFill>
                <a:effectLst/>
                <a:highlight>
                  <a:srgbClr val="FFFFFF"/>
                </a:highlight>
                <a:latin typeface="Source Sans Pro" panose="020B0503030403020204" pitchFamily="34" charset="0"/>
              </a:rPr>
              <a:t>Rules</a:t>
            </a:r>
            <a:r>
              <a:rPr lang="en-US" b="0" i="0" dirty="0">
                <a:solidFill>
                  <a:srgbClr val="1F1F1F"/>
                </a:solidFill>
                <a:effectLst/>
                <a:highlight>
                  <a:srgbClr val="FFFFFF"/>
                </a:highlight>
                <a:latin typeface="Source Sans Pro" panose="020B0503030403020204" pitchFamily="34" charset="0"/>
              </a:rPr>
              <a:t>, </a:t>
            </a:r>
            <a:r>
              <a:rPr lang="en-US" b="1" i="0" dirty="0">
                <a:solidFill>
                  <a:srgbClr val="1F1F1F"/>
                </a:solidFill>
                <a:effectLst/>
                <a:highlight>
                  <a:srgbClr val="FFFFFF"/>
                </a:highlight>
                <a:latin typeface="Source Sans Pro" panose="020B0503030403020204" pitchFamily="34" charset="0"/>
              </a:rPr>
              <a:t>Target</a:t>
            </a:r>
            <a:r>
              <a:rPr lang="en-US" b="0" i="0" dirty="0">
                <a:solidFill>
                  <a:srgbClr val="1F1F1F"/>
                </a:solidFill>
                <a:effectLst/>
                <a:highlight>
                  <a:srgbClr val="FFFFFF"/>
                </a:highlight>
                <a:latin typeface="Source Sans Pro" panose="020B0503030403020204" pitchFamily="34" charset="0"/>
              </a:rPr>
              <a:t> </a:t>
            </a:r>
            <a:r>
              <a:rPr lang="en-US" b="1" i="0" dirty="0">
                <a:solidFill>
                  <a:srgbClr val="1F1F1F"/>
                </a:solidFill>
                <a:effectLst/>
                <a:highlight>
                  <a:srgbClr val="FFFFFF"/>
                </a:highlight>
                <a:latin typeface="Source Sans Pro" panose="020B0503030403020204" pitchFamily="34" charset="0"/>
              </a:rPr>
              <a:t>FQDNs</a:t>
            </a:r>
            <a:r>
              <a:rPr lang="en-US" b="0" i="0" dirty="0">
                <a:solidFill>
                  <a:srgbClr val="1F1F1F"/>
                </a:solidFill>
                <a:effectLst/>
                <a:highlight>
                  <a:srgbClr val="FFFFFF"/>
                </a:highlight>
                <a:latin typeface="Source Sans Pro" panose="020B0503030403020204" pitchFamily="34" charset="0"/>
              </a:rPr>
              <a:t>, for </a:t>
            </a:r>
            <a:r>
              <a:rPr lang="en-US" b="1" i="0" dirty="0">
                <a:solidFill>
                  <a:srgbClr val="1F1F1F"/>
                </a:solidFill>
                <a:effectLst/>
                <a:highlight>
                  <a:srgbClr val="FFFFFF"/>
                </a:highlight>
                <a:latin typeface="Source Sans Pro" panose="020B0503030403020204" pitchFamily="34" charset="0"/>
              </a:rPr>
              <a:t>Name</a:t>
            </a:r>
            <a:r>
              <a:rPr lang="en-US" b="0" i="0" dirty="0">
                <a:solidFill>
                  <a:srgbClr val="1F1F1F"/>
                </a:solidFill>
                <a:effectLst/>
                <a:highlight>
                  <a:srgbClr val="FFFFFF"/>
                </a:highlight>
                <a:latin typeface="Source Sans Pro" panose="020B0503030403020204" pitchFamily="34" charset="0"/>
              </a:rPr>
              <a:t>, type </a:t>
            </a:r>
            <a:r>
              <a:rPr lang="en-US" b="1" i="0" dirty="0">
                <a:solidFill>
                  <a:srgbClr val="1F1F1F"/>
                </a:solidFill>
                <a:effectLst/>
                <a:highlight>
                  <a:srgbClr val="FFFFFF"/>
                </a:highlight>
                <a:latin typeface="Source Sans Pro" panose="020B0503030403020204" pitchFamily="34" charset="0"/>
              </a:rPr>
              <a:t>Allow-Google</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5"/>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Source type</a:t>
            </a:r>
            <a:r>
              <a:rPr lang="en-US" b="0" i="0" dirty="0">
                <a:solidFill>
                  <a:srgbClr val="1F1F1F"/>
                </a:solidFill>
                <a:effectLst/>
                <a:highlight>
                  <a:srgbClr val="FFFFFF"/>
                </a:highlight>
                <a:latin typeface="Source Sans Pro" panose="020B0503030403020204" pitchFamily="34" charset="0"/>
              </a:rPr>
              <a:t>, select </a:t>
            </a:r>
            <a:r>
              <a:rPr lang="en-US" b="1" i="0" dirty="0">
                <a:solidFill>
                  <a:srgbClr val="1F1F1F"/>
                </a:solidFill>
                <a:effectLst/>
                <a:highlight>
                  <a:srgbClr val="FFFFFF"/>
                </a:highlight>
                <a:latin typeface="Source Sans Pro" panose="020B0503030403020204" pitchFamily="34" charset="0"/>
              </a:rPr>
              <a:t>IP address</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5"/>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Source</a:t>
            </a:r>
            <a:r>
              <a:rPr lang="en-US" b="0" i="0" dirty="0">
                <a:solidFill>
                  <a:srgbClr val="1F1F1F"/>
                </a:solidFill>
                <a:effectLst/>
                <a:highlight>
                  <a:srgbClr val="FFFFFF"/>
                </a:highlight>
                <a:latin typeface="Source Sans Pro" panose="020B0503030403020204" pitchFamily="34" charset="0"/>
              </a:rPr>
              <a:t>, type </a:t>
            </a:r>
            <a:r>
              <a:rPr lang="en-US" b="1" i="0" dirty="0">
                <a:solidFill>
                  <a:srgbClr val="1F1F1F"/>
                </a:solidFill>
                <a:effectLst/>
                <a:highlight>
                  <a:srgbClr val="FFFFFF"/>
                </a:highlight>
                <a:latin typeface="Source Sans Pro" panose="020B0503030403020204" pitchFamily="34" charset="0"/>
              </a:rPr>
              <a:t>10.4.2.0/24</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5"/>
            </a:pPr>
            <a:r>
              <a:rPr lang="en-US" b="0" i="0" dirty="0">
                <a:solidFill>
                  <a:srgbClr val="1F1F1F"/>
                </a:solidFill>
                <a:effectLst/>
                <a:highlight>
                  <a:srgbClr val="FFFFFF"/>
                </a:highlight>
                <a:latin typeface="Source Sans Pro" panose="020B0503030403020204" pitchFamily="34" charset="0"/>
              </a:rPr>
              <a:t>For </a:t>
            </a:r>
            <a:r>
              <a:rPr lang="en-US" b="1" i="0" dirty="0" err="1">
                <a:solidFill>
                  <a:srgbClr val="1F1F1F"/>
                </a:solidFill>
                <a:effectLst/>
                <a:highlight>
                  <a:srgbClr val="FFFFFF"/>
                </a:highlight>
                <a:latin typeface="Source Sans Pro" panose="020B0503030403020204" pitchFamily="34" charset="0"/>
              </a:rPr>
              <a:t>Protocol:port</a:t>
            </a:r>
            <a:r>
              <a:rPr lang="en-US" b="0" i="0" dirty="0">
                <a:solidFill>
                  <a:srgbClr val="1F1F1F"/>
                </a:solidFill>
                <a:effectLst/>
                <a:highlight>
                  <a:srgbClr val="FFFFFF"/>
                </a:highlight>
                <a:latin typeface="Source Sans Pro" panose="020B0503030403020204" pitchFamily="34" charset="0"/>
              </a:rPr>
              <a:t>, type </a:t>
            </a:r>
            <a:r>
              <a:rPr lang="en-US" b="1" i="0" dirty="0">
                <a:solidFill>
                  <a:srgbClr val="1F1F1F"/>
                </a:solidFill>
                <a:effectLst/>
                <a:highlight>
                  <a:srgbClr val="FFFFFF"/>
                </a:highlight>
                <a:latin typeface="Source Sans Pro" panose="020B0503030403020204" pitchFamily="34" charset="0"/>
              </a:rPr>
              <a:t>http</a:t>
            </a:r>
            <a:r>
              <a:rPr lang="en-US" b="0" i="0" dirty="0">
                <a:solidFill>
                  <a:srgbClr val="1F1F1F"/>
                </a:solidFill>
                <a:effectLst/>
                <a:highlight>
                  <a:srgbClr val="FFFFFF"/>
                </a:highlight>
                <a:latin typeface="Source Sans Pro" panose="020B0503030403020204" pitchFamily="34" charset="0"/>
              </a:rPr>
              <a:t>, </a:t>
            </a:r>
            <a:r>
              <a:rPr lang="en-US" b="1" i="0" dirty="0">
                <a:solidFill>
                  <a:srgbClr val="1F1F1F"/>
                </a:solidFill>
                <a:effectLst/>
                <a:highlight>
                  <a:srgbClr val="FFFFFF"/>
                </a:highlight>
                <a:latin typeface="Source Sans Pro" panose="020B0503030403020204" pitchFamily="34" charset="0"/>
              </a:rPr>
              <a:t>https</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5"/>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Target</a:t>
            </a:r>
            <a:r>
              <a:rPr lang="en-US" b="0" i="0" dirty="0">
                <a:solidFill>
                  <a:srgbClr val="1F1F1F"/>
                </a:solidFill>
                <a:effectLst/>
                <a:highlight>
                  <a:srgbClr val="FFFFFF"/>
                </a:highlight>
                <a:latin typeface="Source Sans Pro" panose="020B0503030403020204" pitchFamily="34" charset="0"/>
              </a:rPr>
              <a:t> </a:t>
            </a:r>
            <a:r>
              <a:rPr lang="en-US" b="1" i="0" dirty="0">
                <a:solidFill>
                  <a:srgbClr val="1F1F1F"/>
                </a:solidFill>
                <a:effectLst/>
                <a:highlight>
                  <a:srgbClr val="FFFFFF"/>
                </a:highlight>
                <a:latin typeface="Source Sans Pro" panose="020B0503030403020204" pitchFamily="34" charset="0"/>
              </a:rPr>
              <a:t>FQDNS</a:t>
            </a:r>
            <a:r>
              <a:rPr lang="en-US" b="0" i="0" dirty="0">
                <a:solidFill>
                  <a:srgbClr val="1F1F1F"/>
                </a:solidFill>
                <a:effectLst/>
                <a:highlight>
                  <a:srgbClr val="FFFFFF"/>
                </a:highlight>
                <a:latin typeface="Source Sans Pro" panose="020B0503030403020204" pitchFamily="34" charset="0"/>
              </a:rPr>
              <a:t>, type </a:t>
            </a:r>
            <a:r>
              <a:rPr lang="en-US" b="1" i="0" dirty="0">
                <a:solidFill>
                  <a:srgbClr val="1F1F1F"/>
                </a:solidFill>
                <a:effectLst/>
                <a:highlight>
                  <a:srgbClr val="FFFFFF"/>
                </a:highlight>
                <a:latin typeface="Source Sans Pro" panose="020B0503030403020204" pitchFamily="34" charset="0"/>
              </a:rPr>
              <a:t>www.google.com</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5"/>
            </a:pPr>
            <a:r>
              <a:rPr lang="en-US" b="0" i="0" dirty="0">
                <a:solidFill>
                  <a:srgbClr val="1F1F1F"/>
                </a:solidFill>
                <a:effectLst/>
                <a:highlight>
                  <a:srgbClr val="FFFFFF"/>
                </a:highlight>
                <a:latin typeface="Source Sans Pro" panose="020B0503030403020204" pitchFamily="34" charset="0"/>
              </a:rPr>
              <a:t>Select </a:t>
            </a:r>
            <a:r>
              <a:rPr lang="en-US" b="1" i="0" dirty="0">
                <a:solidFill>
                  <a:srgbClr val="1F1F1F"/>
                </a:solidFill>
                <a:effectLst/>
                <a:highlight>
                  <a:srgbClr val="FFFFFF"/>
                </a:highlight>
                <a:latin typeface="Source Sans Pro" panose="020B0503030403020204" pitchFamily="34" charset="0"/>
              </a:rPr>
              <a:t>Add</a:t>
            </a:r>
            <a:r>
              <a:rPr lang="en-US" b="0" i="0" dirty="0">
                <a:solidFill>
                  <a:srgbClr val="1F1F1F"/>
                </a:solidFill>
                <a:effectLst/>
                <a:highlight>
                  <a:srgbClr val="FFFFFF"/>
                </a:highlight>
                <a:latin typeface="Source Sans Pro" panose="020B0503030403020204" pitchFamily="34" charset="0"/>
              </a:rPr>
              <a:t>.</a:t>
            </a:r>
            <a:endParaRPr lang="en-US" dirty="0"/>
          </a:p>
        </p:txBody>
      </p:sp>
      <p:pic>
        <p:nvPicPr>
          <p:cNvPr id="3" name="Picture 2">
            <a:extLst>
              <a:ext uri="{FF2B5EF4-FFF2-40B4-BE49-F238E27FC236}">
                <a16:creationId xmlns:a16="http://schemas.microsoft.com/office/drawing/2014/main" id="{ADDE05C1-DAEE-BFCF-0038-9E204B55825B}"/>
              </a:ext>
            </a:extLst>
          </p:cNvPr>
          <p:cNvPicPr>
            <a:picLocks noChangeAspect="1"/>
          </p:cNvPicPr>
          <p:nvPr/>
        </p:nvPicPr>
        <p:blipFill>
          <a:blip r:embed="rId5"/>
          <a:stretch>
            <a:fillRect/>
          </a:stretch>
        </p:blipFill>
        <p:spPr>
          <a:xfrm>
            <a:off x="3814547" y="2555575"/>
            <a:ext cx="7616732" cy="4302425"/>
          </a:xfrm>
          <a:prstGeom prst="rect">
            <a:avLst/>
          </a:prstGeom>
        </p:spPr>
      </p:pic>
    </p:spTree>
    <p:extLst>
      <p:ext uri="{BB962C8B-B14F-4D97-AF65-F5344CB8AC3E}">
        <p14:creationId xmlns:p14="http://schemas.microsoft.com/office/powerpoint/2010/main" val="69763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A5B26A-C81B-086A-726F-4E1B5805409D}"/>
              </a:ext>
            </a:extLst>
          </p:cNvPr>
          <p:cNvSpPr txBox="1"/>
          <p:nvPr/>
        </p:nvSpPr>
        <p:spPr>
          <a:xfrm>
            <a:off x="223942" y="638961"/>
            <a:ext cx="6080760" cy="923330"/>
          </a:xfrm>
          <a:prstGeom prst="rect">
            <a:avLst/>
          </a:prstGeom>
          <a:noFill/>
        </p:spPr>
        <p:txBody>
          <a:bodyPr wrap="square" rtlCol="0">
            <a:spAutoFit/>
          </a:bodyPr>
          <a:lstStyle/>
          <a:p>
            <a:pPr algn="l"/>
            <a:r>
              <a:rPr lang="en-US" b="0" i="0" dirty="0">
                <a:solidFill>
                  <a:srgbClr val="1F1F1F"/>
                </a:solidFill>
                <a:effectLst/>
                <a:highlight>
                  <a:srgbClr val="FFFFFF"/>
                </a:highlight>
                <a:latin typeface="var(--cds-font-family-source-sans-pro)"/>
              </a:rPr>
              <a:t>1. Sign in to the </a:t>
            </a:r>
            <a:r>
              <a:rPr lang="en-US" b="0" i="0" u="sng" dirty="0">
                <a:solidFill>
                  <a:srgbClr val="1F1F1F"/>
                </a:solidFill>
                <a:effectLst/>
                <a:highlight>
                  <a:srgbClr val="FFFFFF"/>
                </a:highlight>
                <a:latin typeface="var(--cds-font-family-source-sans-pro)"/>
                <a:hlinkClick r:id="rId3"/>
              </a:rPr>
              <a:t>Azure portal</a:t>
            </a:r>
            <a:r>
              <a:rPr lang="en-US" b="0" i="0" dirty="0">
                <a:solidFill>
                  <a:srgbClr val="1F1F1F"/>
                </a:solidFill>
                <a:effectLst/>
                <a:highlight>
                  <a:srgbClr val="FFFFFF"/>
                </a:highlight>
                <a:latin typeface="var(--cds-font-family-source-sans-pro)"/>
              </a:rPr>
              <a:t> with your login credentials.</a:t>
            </a:r>
          </a:p>
          <a:p>
            <a:pPr algn="l"/>
            <a:r>
              <a:rPr lang="en-US" b="0" i="0" dirty="0">
                <a:solidFill>
                  <a:srgbClr val="1F1F1F"/>
                </a:solidFill>
                <a:effectLst/>
                <a:highlight>
                  <a:srgbClr val="FFFFFF"/>
                </a:highlight>
                <a:latin typeface="var(--cds-font-family-source-sans-pro)"/>
              </a:rPr>
              <a:t>2. On the Azure portal menu, select </a:t>
            </a:r>
            <a:r>
              <a:rPr lang="en-US" b="1" i="0" dirty="0">
                <a:solidFill>
                  <a:srgbClr val="1F1F1F"/>
                </a:solidFill>
                <a:effectLst/>
                <a:highlight>
                  <a:srgbClr val="FFFFFF"/>
                </a:highlight>
                <a:latin typeface="unset"/>
              </a:rPr>
              <a:t>Resource Groups</a:t>
            </a:r>
            <a:r>
              <a:rPr lang="en-US" b="0" i="0" dirty="0">
                <a:solidFill>
                  <a:srgbClr val="1F1F1F"/>
                </a:solidFill>
                <a:effectLst/>
                <a:highlight>
                  <a:srgbClr val="FFFFFF"/>
                </a:highlight>
                <a:latin typeface="var(--cds-font-family-source-sans-pro)"/>
              </a:rPr>
              <a:t> or select </a:t>
            </a:r>
            <a:r>
              <a:rPr lang="en-US" b="0" i="1" dirty="0">
                <a:solidFill>
                  <a:srgbClr val="1F1F1F"/>
                </a:solidFill>
                <a:effectLst/>
                <a:highlight>
                  <a:srgbClr val="FFFFFF"/>
                </a:highlight>
                <a:latin typeface="var(--cds-font-family-source-sans-pro)"/>
              </a:rPr>
              <a:t>Resource Groups</a:t>
            </a:r>
            <a:r>
              <a:rPr lang="en-US" b="0" i="0" dirty="0">
                <a:solidFill>
                  <a:srgbClr val="1F1F1F"/>
                </a:solidFill>
                <a:effectLst/>
                <a:highlight>
                  <a:srgbClr val="FFFFFF"/>
                </a:highlight>
                <a:latin typeface="var(--cds-font-family-source-sans-pro)"/>
              </a:rPr>
              <a:t>.</a:t>
            </a:r>
          </a:p>
        </p:txBody>
      </p:sp>
      <p:pic>
        <p:nvPicPr>
          <p:cNvPr id="9" name="Picture 8">
            <a:extLst>
              <a:ext uri="{FF2B5EF4-FFF2-40B4-BE49-F238E27FC236}">
                <a16:creationId xmlns:a16="http://schemas.microsoft.com/office/drawing/2014/main" id="{F2333CE2-6D1B-66A1-F6C5-78DCB232FAC1}"/>
              </a:ext>
            </a:extLst>
          </p:cNvPr>
          <p:cNvPicPr>
            <a:picLocks noChangeAspect="1"/>
          </p:cNvPicPr>
          <p:nvPr/>
        </p:nvPicPr>
        <p:blipFill>
          <a:blip r:embed="rId4"/>
          <a:stretch>
            <a:fillRect/>
          </a:stretch>
        </p:blipFill>
        <p:spPr>
          <a:xfrm>
            <a:off x="223942" y="1828125"/>
            <a:ext cx="8249801" cy="3467584"/>
          </a:xfrm>
          <a:prstGeom prst="rect">
            <a:avLst/>
          </a:prstGeom>
        </p:spPr>
      </p:pic>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451" r="451"/>
          <a:stretch/>
        </p:blipFill>
        <p:spPr>
          <a:xfrm flipH="1">
            <a:off x="6086167" y="-22225"/>
            <a:ext cx="6080760" cy="6902450"/>
          </a:xfrm>
        </p:spPr>
      </p:pic>
    </p:spTree>
    <p:extLst>
      <p:ext uri="{BB962C8B-B14F-4D97-AF65-F5344CB8AC3E}">
        <p14:creationId xmlns:p14="http://schemas.microsoft.com/office/powerpoint/2010/main" val="3930438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0" y="2122715"/>
            <a:ext cx="12191999" cy="3380014"/>
          </a:xfrm>
        </p:spPr>
        <p:txBody>
          <a:bodyPr/>
          <a:lstStyle/>
          <a:p>
            <a:r>
              <a:rPr lang="en-US" dirty="0"/>
              <a:t>Task 5: Configure a network rule to allow access to external DNS servers</a:t>
            </a:r>
            <a:br>
              <a:rPr lang="en-US" dirty="0"/>
            </a:br>
            <a:r>
              <a:rPr lang="en-US" sz="2000" dirty="0"/>
              <a:t>This is the network rule that allows outbound access to two IP addresses at port 53 (DNS).</a:t>
            </a:r>
          </a:p>
        </p:txBody>
      </p:sp>
    </p:spTree>
    <p:extLst>
      <p:ext uri="{BB962C8B-B14F-4D97-AF65-F5344CB8AC3E}">
        <p14:creationId xmlns:p14="http://schemas.microsoft.com/office/powerpoint/2010/main" val="486378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6EB69-550B-56EB-A7F4-3414BA850442}"/>
              </a:ext>
            </a:extLst>
          </p:cNvPr>
          <p:cNvPicPr>
            <a:picLocks noChangeAspect="1"/>
          </p:cNvPicPr>
          <p:nvPr/>
        </p:nvPicPr>
        <p:blipFill>
          <a:blip r:embed="rId3"/>
          <a:stretch>
            <a:fillRect/>
          </a:stretch>
        </p:blipFill>
        <p:spPr>
          <a:xfrm>
            <a:off x="25073" y="2045865"/>
            <a:ext cx="7706801" cy="4048690"/>
          </a:xfrm>
          <a:prstGeom prst="rect">
            <a:avLst/>
          </a:prstGeom>
        </p:spPr>
      </p:pic>
      <p:sp>
        <p:nvSpPr>
          <p:cNvPr id="3" name="TextBox 2">
            <a:extLst>
              <a:ext uri="{FF2B5EF4-FFF2-40B4-BE49-F238E27FC236}">
                <a16:creationId xmlns:a16="http://schemas.microsoft.com/office/drawing/2014/main" id="{E0A5B26A-C81B-086A-726F-4E1B5805409D}"/>
              </a:ext>
            </a:extLst>
          </p:cNvPr>
          <p:cNvSpPr txBox="1"/>
          <p:nvPr/>
        </p:nvSpPr>
        <p:spPr>
          <a:xfrm>
            <a:off x="25073" y="336866"/>
            <a:ext cx="6722252" cy="923330"/>
          </a:xfrm>
          <a:prstGeom prst="rect">
            <a:avLst/>
          </a:prstGeom>
          <a:noFill/>
        </p:spPr>
        <p:txBody>
          <a:bodyPr wrap="square" rtlCol="0">
            <a:spAutoFit/>
          </a:bodyPr>
          <a:lstStyle/>
          <a:p>
            <a:pPr marL="342900" indent="-342900" algn="l">
              <a:buFont typeface="+mj-lt"/>
              <a:buAutoNum type="arabicPeriod"/>
            </a:pPr>
            <a:r>
              <a:rPr lang="en-US" dirty="0">
                <a:solidFill>
                  <a:srgbClr val="1F1F1F"/>
                </a:solidFill>
                <a:highlight>
                  <a:srgbClr val="FFFFFF"/>
                </a:highlight>
                <a:latin typeface="var(--cds-font-family-source-sans-pro)"/>
              </a:rPr>
              <a:t>On </a:t>
            </a:r>
            <a:r>
              <a:rPr lang="en-US" b="1" dirty="0">
                <a:solidFill>
                  <a:srgbClr val="1F1F1F"/>
                </a:solidFill>
                <a:highlight>
                  <a:srgbClr val="FFFFFF"/>
                </a:highlight>
                <a:latin typeface="var(--cds-font-family-source-sans-pro)"/>
              </a:rPr>
              <a:t>the Test-FW01 </a:t>
            </a:r>
            <a:r>
              <a:rPr lang="en-US" dirty="0">
                <a:solidFill>
                  <a:srgbClr val="1F1F1F"/>
                </a:solidFill>
                <a:highlight>
                  <a:srgbClr val="FFFFFF"/>
                </a:highlight>
                <a:latin typeface="var(--cds-font-family-source-sans-pro)"/>
              </a:rPr>
              <a:t>page, under </a:t>
            </a:r>
            <a:r>
              <a:rPr lang="en-US" b="1" dirty="0">
                <a:solidFill>
                  <a:srgbClr val="1F1F1F"/>
                </a:solidFill>
                <a:highlight>
                  <a:srgbClr val="FFFFFF"/>
                </a:highlight>
                <a:latin typeface="var(--cds-font-family-source-sans-pro)"/>
              </a:rPr>
              <a:t>Settings</a:t>
            </a:r>
            <a:r>
              <a:rPr lang="en-US" dirty="0">
                <a:solidFill>
                  <a:srgbClr val="1F1F1F"/>
                </a:solidFill>
                <a:highlight>
                  <a:srgbClr val="FFFFFF"/>
                </a:highlight>
                <a:latin typeface="var(--cds-font-family-source-sans-pro)"/>
              </a:rPr>
              <a:t>, select </a:t>
            </a:r>
            <a:r>
              <a:rPr lang="en-US" b="1" dirty="0">
                <a:solidFill>
                  <a:srgbClr val="1F1F1F"/>
                </a:solidFill>
                <a:highlight>
                  <a:srgbClr val="FFFFFF"/>
                </a:highlight>
                <a:latin typeface="var(--cds-font-family-source-sans-pro)"/>
              </a:rPr>
              <a:t>Rules (classic).</a:t>
            </a:r>
          </a:p>
          <a:p>
            <a:pPr marL="342900" indent="-342900" algn="l">
              <a:buFont typeface="+mj-lt"/>
              <a:buAutoNum type="arabicPeriod"/>
            </a:pPr>
            <a:r>
              <a:rPr lang="en-US" dirty="0">
                <a:solidFill>
                  <a:srgbClr val="1F1F1F"/>
                </a:solidFill>
                <a:highlight>
                  <a:srgbClr val="FFFFFF"/>
                </a:highlight>
                <a:latin typeface="var(--cds-font-family-source-sans-pro)"/>
              </a:rPr>
              <a:t>Select the </a:t>
            </a:r>
            <a:r>
              <a:rPr lang="en-US" b="1" dirty="0">
                <a:solidFill>
                  <a:srgbClr val="1F1F1F"/>
                </a:solidFill>
                <a:highlight>
                  <a:srgbClr val="FFFFFF"/>
                </a:highlight>
                <a:latin typeface="var(--cds-font-family-source-sans-pro)"/>
              </a:rPr>
              <a:t>Network rule collection </a:t>
            </a:r>
            <a:r>
              <a:rPr lang="en-US" dirty="0">
                <a:solidFill>
                  <a:srgbClr val="1F1F1F"/>
                </a:solidFill>
                <a:highlight>
                  <a:srgbClr val="FFFFFF"/>
                </a:highlight>
                <a:latin typeface="var(--cds-font-family-source-sans-pro)"/>
              </a:rPr>
              <a:t>tab.</a:t>
            </a:r>
          </a:p>
          <a:p>
            <a:pPr marL="342900" indent="-342900" algn="l">
              <a:buFont typeface="+mj-lt"/>
              <a:buAutoNum type="arabicPeriod"/>
            </a:pPr>
            <a:r>
              <a:rPr lang="en-US" dirty="0">
                <a:solidFill>
                  <a:srgbClr val="1F1F1F"/>
                </a:solidFill>
                <a:highlight>
                  <a:srgbClr val="FFFFFF"/>
                </a:highlight>
                <a:latin typeface="var(--cds-font-family-source-sans-pro)"/>
              </a:rPr>
              <a:t>Select </a:t>
            </a:r>
            <a:r>
              <a:rPr lang="en-US" b="1" dirty="0">
                <a:solidFill>
                  <a:srgbClr val="1F1F1F"/>
                </a:solidFill>
                <a:highlight>
                  <a:srgbClr val="FFFFFF"/>
                </a:highlight>
                <a:latin typeface="var(--cds-font-family-source-sans-pro)"/>
              </a:rPr>
              <a:t>Add network rule collection</a:t>
            </a:r>
            <a:r>
              <a:rPr lang="en-US" dirty="0">
                <a:solidFill>
                  <a:srgbClr val="1F1F1F"/>
                </a:solidFill>
                <a:highlight>
                  <a:srgbClr val="FFFFFF"/>
                </a:highlight>
                <a:latin typeface="var(--cds-font-family-source-sans-pro)"/>
              </a:rPr>
              <a:t>.</a:t>
            </a:r>
            <a:endParaRPr lang="en-US" b="0" i="0" dirty="0">
              <a:solidFill>
                <a:srgbClr val="1F1F1F"/>
              </a:solidFill>
              <a:effectLst/>
              <a:highlight>
                <a:srgbClr val="FFFFFF"/>
              </a:highlight>
              <a:latin typeface="var(--cds-font-family-source-sans-pro)"/>
            </a:endParaRP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451" r="451"/>
          <a:stretch/>
        </p:blipFill>
        <p:spPr>
          <a:xfrm flipH="1">
            <a:off x="6086167" y="-22225"/>
            <a:ext cx="6080760" cy="6902450"/>
          </a:xfrm>
        </p:spPr>
      </p:pic>
    </p:spTree>
    <p:extLst>
      <p:ext uri="{BB962C8B-B14F-4D97-AF65-F5344CB8AC3E}">
        <p14:creationId xmlns:p14="http://schemas.microsoft.com/office/powerpoint/2010/main" val="2924985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BE6B1E-C89C-4562-18B0-BC2BAE4ECC98}"/>
              </a:ext>
            </a:extLst>
          </p:cNvPr>
          <p:cNvPicPr>
            <a:picLocks noChangeAspect="1"/>
          </p:cNvPicPr>
          <p:nvPr/>
        </p:nvPicPr>
        <p:blipFill>
          <a:blip r:embed="rId3"/>
          <a:stretch>
            <a:fillRect/>
          </a:stretch>
        </p:blipFill>
        <p:spPr>
          <a:xfrm>
            <a:off x="3442566" y="3591944"/>
            <a:ext cx="8591591" cy="2787318"/>
          </a:xfrm>
          <a:prstGeom prst="rect">
            <a:avLst/>
          </a:prstGeom>
        </p:spPr>
      </p:pic>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 r="2"/>
          <a:stretch/>
        </p:blipFill>
        <p:spPr>
          <a:xfrm>
            <a:off x="-28882" y="0"/>
            <a:ext cx="4062039" cy="6858000"/>
          </a:xfrm>
        </p:spPr>
      </p:pic>
      <p:sp>
        <p:nvSpPr>
          <p:cNvPr id="8" name="TextBox 7">
            <a:extLst>
              <a:ext uri="{FF2B5EF4-FFF2-40B4-BE49-F238E27FC236}">
                <a16:creationId xmlns:a16="http://schemas.microsoft.com/office/drawing/2014/main" id="{3876FA0F-D604-407E-0129-ED3DD6C20DFA}"/>
              </a:ext>
            </a:extLst>
          </p:cNvPr>
          <p:cNvSpPr txBox="1"/>
          <p:nvPr/>
        </p:nvSpPr>
        <p:spPr>
          <a:xfrm>
            <a:off x="5927271" y="12680"/>
            <a:ext cx="6264729" cy="3416320"/>
          </a:xfrm>
          <a:prstGeom prst="rect">
            <a:avLst/>
          </a:prstGeom>
          <a:noFill/>
        </p:spPr>
        <p:txBody>
          <a:bodyPr wrap="square" rtlCol="0">
            <a:spAutoFit/>
          </a:bodyPr>
          <a:lstStyle/>
          <a:p>
            <a:pPr marL="342900" indent="-342900">
              <a:buFont typeface="+mj-lt"/>
              <a:buAutoNum type="arabicPeriod" startAt="4"/>
            </a:pPr>
            <a:r>
              <a:rPr lang="en-US" dirty="0"/>
              <a:t>For </a:t>
            </a:r>
            <a:r>
              <a:rPr lang="en-US" b="1" dirty="0"/>
              <a:t>Name</a:t>
            </a:r>
            <a:r>
              <a:rPr lang="en-US" dirty="0"/>
              <a:t>, type </a:t>
            </a:r>
            <a:r>
              <a:rPr lang="en-US" b="1" dirty="0"/>
              <a:t>Net-Coll01</a:t>
            </a:r>
            <a:r>
              <a:rPr lang="en-US" dirty="0"/>
              <a:t>.</a:t>
            </a:r>
          </a:p>
          <a:p>
            <a:pPr marL="342900" indent="-342900">
              <a:buFont typeface="+mj-lt"/>
              <a:buAutoNum type="arabicPeriod" startAt="4"/>
            </a:pPr>
            <a:r>
              <a:rPr lang="en-US" dirty="0"/>
              <a:t>For </a:t>
            </a:r>
            <a:r>
              <a:rPr lang="en-US" b="1" dirty="0"/>
              <a:t>Priority</a:t>
            </a:r>
            <a:r>
              <a:rPr lang="en-US" dirty="0"/>
              <a:t>, type </a:t>
            </a:r>
            <a:r>
              <a:rPr lang="en-US" b="1" dirty="0"/>
              <a:t>200</a:t>
            </a:r>
            <a:r>
              <a:rPr lang="en-US" dirty="0"/>
              <a:t>.</a:t>
            </a:r>
          </a:p>
          <a:p>
            <a:pPr marL="342900" indent="-342900">
              <a:buFont typeface="+mj-lt"/>
              <a:buAutoNum type="arabicPeriod" startAt="4"/>
            </a:pPr>
            <a:r>
              <a:rPr lang="en-US" dirty="0"/>
              <a:t>For </a:t>
            </a:r>
            <a:r>
              <a:rPr lang="en-US" b="1" dirty="0"/>
              <a:t>Action</a:t>
            </a:r>
            <a:r>
              <a:rPr lang="en-US" dirty="0"/>
              <a:t>, select </a:t>
            </a:r>
            <a:r>
              <a:rPr lang="en-US" b="1" dirty="0"/>
              <a:t>Allow</a:t>
            </a:r>
            <a:r>
              <a:rPr lang="en-US" dirty="0"/>
              <a:t>.</a:t>
            </a:r>
          </a:p>
          <a:p>
            <a:pPr marL="342900" indent="-342900">
              <a:buFont typeface="+mj-lt"/>
              <a:buAutoNum type="arabicPeriod" startAt="4"/>
            </a:pPr>
            <a:r>
              <a:rPr lang="en-US" dirty="0"/>
              <a:t>Under </a:t>
            </a:r>
            <a:r>
              <a:rPr lang="en-US" b="1" dirty="0"/>
              <a:t>Rules, IP addresses</a:t>
            </a:r>
            <a:r>
              <a:rPr lang="en-US" dirty="0"/>
              <a:t>, for </a:t>
            </a:r>
            <a:r>
              <a:rPr lang="en-US" b="1" dirty="0"/>
              <a:t>Name</a:t>
            </a:r>
            <a:r>
              <a:rPr lang="en-US" dirty="0"/>
              <a:t>, type </a:t>
            </a:r>
            <a:r>
              <a:rPr lang="en-US" b="1" dirty="0"/>
              <a:t>Allow-DNS</a:t>
            </a:r>
            <a:r>
              <a:rPr lang="en-US" dirty="0"/>
              <a:t>.</a:t>
            </a:r>
          </a:p>
          <a:p>
            <a:pPr marL="342900" indent="-342900">
              <a:buFont typeface="+mj-lt"/>
              <a:buAutoNum type="arabicPeriod" startAt="4"/>
            </a:pPr>
            <a:r>
              <a:rPr lang="en-US" dirty="0"/>
              <a:t>For </a:t>
            </a:r>
            <a:r>
              <a:rPr lang="en-US" b="1" dirty="0"/>
              <a:t>Protocol</a:t>
            </a:r>
            <a:r>
              <a:rPr lang="en-US" dirty="0"/>
              <a:t>, select </a:t>
            </a:r>
            <a:r>
              <a:rPr lang="en-US" b="1" dirty="0"/>
              <a:t>UDP</a:t>
            </a:r>
            <a:r>
              <a:rPr lang="en-US" dirty="0"/>
              <a:t>.</a:t>
            </a:r>
          </a:p>
          <a:p>
            <a:pPr marL="342900" indent="-342900">
              <a:buFont typeface="+mj-lt"/>
              <a:buAutoNum type="arabicPeriod" startAt="4"/>
            </a:pPr>
            <a:r>
              <a:rPr lang="en-US" dirty="0"/>
              <a:t>For </a:t>
            </a:r>
            <a:r>
              <a:rPr lang="en-US" b="1" dirty="0"/>
              <a:t>Source</a:t>
            </a:r>
            <a:r>
              <a:rPr lang="en-US" dirty="0"/>
              <a:t> </a:t>
            </a:r>
            <a:r>
              <a:rPr lang="en-US" b="1" dirty="0"/>
              <a:t>type</a:t>
            </a:r>
            <a:r>
              <a:rPr lang="en-US" dirty="0"/>
              <a:t>, select </a:t>
            </a:r>
            <a:r>
              <a:rPr lang="en-US" b="1" dirty="0"/>
              <a:t>IP</a:t>
            </a:r>
            <a:r>
              <a:rPr lang="en-US" dirty="0"/>
              <a:t> </a:t>
            </a:r>
            <a:r>
              <a:rPr lang="en-US" b="1" dirty="0"/>
              <a:t>address</a:t>
            </a:r>
            <a:r>
              <a:rPr lang="en-US" dirty="0"/>
              <a:t>.</a:t>
            </a:r>
          </a:p>
          <a:p>
            <a:pPr marL="342900" indent="-342900">
              <a:buFont typeface="+mj-lt"/>
              <a:buAutoNum type="arabicPeriod" startAt="4"/>
            </a:pPr>
            <a:r>
              <a:rPr lang="en-US" dirty="0"/>
              <a:t>For </a:t>
            </a:r>
            <a:r>
              <a:rPr lang="en-US" b="1" dirty="0"/>
              <a:t>Source</a:t>
            </a:r>
            <a:r>
              <a:rPr lang="en-US" dirty="0"/>
              <a:t>, type </a:t>
            </a:r>
            <a:r>
              <a:rPr lang="en-US" b="1" dirty="0"/>
              <a:t>10.4.2.0/24</a:t>
            </a:r>
            <a:r>
              <a:rPr lang="en-US" dirty="0"/>
              <a:t>.</a:t>
            </a:r>
          </a:p>
          <a:p>
            <a:pPr marL="342900" indent="-342900">
              <a:buFont typeface="+mj-lt"/>
              <a:buAutoNum type="arabicPeriod" startAt="4"/>
            </a:pPr>
            <a:r>
              <a:rPr lang="en-US" dirty="0"/>
              <a:t>For </a:t>
            </a:r>
            <a:r>
              <a:rPr lang="en-US" b="1" dirty="0"/>
              <a:t>Destination</a:t>
            </a:r>
            <a:r>
              <a:rPr lang="en-US" dirty="0"/>
              <a:t> </a:t>
            </a:r>
            <a:r>
              <a:rPr lang="en-US" b="1" dirty="0"/>
              <a:t>type</a:t>
            </a:r>
            <a:r>
              <a:rPr lang="en-US" dirty="0"/>
              <a:t> select </a:t>
            </a:r>
            <a:r>
              <a:rPr lang="en-US" b="1" dirty="0"/>
              <a:t>IP</a:t>
            </a:r>
            <a:r>
              <a:rPr lang="en-US" dirty="0"/>
              <a:t> </a:t>
            </a:r>
            <a:r>
              <a:rPr lang="en-US" b="1" dirty="0"/>
              <a:t>address</a:t>
            </a:r>
            <a:r>
              <a:rPr lang="en-US" dirty="0"/>
              <a:t>.</a:t>
            </a:r>
          </a:p>
          <a:p>
            <a:pPr marL="342900" indent="-342900">
              <a:buFont typeface="+mj-lt"/>
              <a:buAutoNum type="arabicPeriod" startAt="4"/>
            </a:pPr>
            <a:r>
              <a:rPr lang="en-US" dirty="0"/>
              <a:t>For </a:t>
            </a:r>
            <a:r>
              <a:rPr lang="en-US" b="1" dirty="0"/>
              <a:t>Destination</a:t>
            </a:r>
            <a:r>
              <a:rPr lang="en-US" dirty="0"/>
              <a:t> </a:t>
            </a:r>
            <a:r>
              <a:rPr lang="en-US" b="1" dirty="0"/>
              <a:t>address</a:t>
            </a:r>
            <a:r>
              <a:rPr lang="en-US" dirty="0"/>
              <a:t>, type </a:t>
            </a:r>
            <a:r>
              <a:rPr lang="en-US" b="1" dirty="0"/>
              <a:t>209.244.0.3,209.244.0.4</a:t>
            </a:r>
          </a:p>
          <a:p>
            <a:r>
              <a:rPr lang="en-US" dirty="0"/>
              <a:t>These are public DNS servers operated by Level3.</a:t>
            </a:r>
          </a:p>
          <a:p>
            <a:pPr marL="342900" indent="-342900">
              <a:buFont typeface="+mj-lt"/>
              <a:buAutoNum type="arabicPeriod" startAt="13"/>
            </a:pPr>
            <a:r>
              <a:rPr lang="en-US" dirty="0"/>
              <a:t>For </a:t>
            </a:r>
            <a:r>
              <a:rPr lang="en-US" b="1" dirty="0"/>
              <a:t>Destination</a:t>
            </a:r>
            <a:r>
              <a:rPr lang="en-US" dirty="0"/>
              <a:t> </a:t>
            </a:r>
            <a:r>
              <a:rPr lang="en-US" b="1" dirty="0"/>
              <a:t>Ports</a:t>
            </a:r>
            <a:r>
              <a:rPr lang="en-US" dirty="0"/>
              <a:t>, type </a:t>
            </a:r>
            <a:r>
              <a:rPr lang="en-US" b="1" dirty="0"/>
              <a:t>53</a:t>
            </a:r>
            <a:r>
              <a:rPr lang="en-US" dirty="0"/>
              <a:t>.</a:t>
            </a:r>
          </a:p>
          <a:p>
            <a:pPr marL="342900" indent="-342900">
              <a:buFont typeface="+mj-lt"/>
              <a:buAutoNum type="arabicPeriod" startAt="13"/>
            </a:pPr>
            <a:r>
              <a:rPr lang="en-US" dirty="0"/>
              <a:t>Select </a:t>
            </a:r>
            <a:r>
              <a:rPr lang="en-US" b="1" dirty="0"/>
              <a:t>Add</a:t>
            </a:r>
            <a:r>
              <a:rPr lang="en-US" dirty="0"/>
              <a:t>.</a:t>
            </a:r>
          </a:p>
        </p:txBody>
      </p:sp>
    </p:spTree>
    <p:extLst>
      <p:ext uri="{BB962C8B-B14F-4D97-AF65-F5344CB8AC3E}">
        <p14:creationId xmlns:p14="http://schemas.microsoft.com/office/powerpoint/2010/main" val="482347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0" y="2122715"/>
            <a:ext cx="12191999" cy="3380014"/>
          </a:xfrm>
        </p:spPr>
        <p:txBody>
          <a:bodyPr/>
          <a:lstStyle/>
          <a:p>
            <a:r>
              <a:rPr lang="en-US" dirty="0"/>
              <a:t>Task 6: Configure a NAT rule to allow a remote desktop to the test server</a:t>
            </a:r>
            <a:endParaRPr lang="en-US" sz="2000" dirty="0"/>
          </a:p>
        </p:txBody>
      </p:sp>
    </p:spTree>
    <p:extLst>
      <p:ext uri="{BB962C8B-B14F-4D97-AF65-F5344CB8AC3E}">
        <p14:creationId xmlns:p14="http://schemas.microsoft.com/office/powerpoint/2010/main" val="4129955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C4276C-C766-8480-F338-831EF44D9780}"/>
              </a:ext>
            </a:extLst>
          </p:cNvPr>
          <p:cNvPicPr>
            <a:picLocks noChangeAspect="1"/>
          </p:cNvPicPr>
          <p:nvPr/>
        </p:nvPicPr>
        <p:blipFill>
          <a:blip r:embed="rId3"/>
          <a:stretch>
            <a:fillRect/>
          </a:stretch>
        </p:blipFill>
        <p:spPr>
          <a:xfrm>
            <a:off x="0" y="1917675"/>
            <a:ext cx="7544853" cy="3610479"/>
          </a:xfrm>
          <a:prstGeom prst="rect">
            <a:avLst/>
          </a:prstGeom>
        </p:spPr>
      </p:pic>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2347594"/>
          </a:xfrm>
          <a:noFill/>
        </p:spPr>
        <p:txBody>
          <a:bodyPr vert="horz" lIns="91440" tIns="45720" rIns="91440" bIns="45720" rtlCol="0" anchor="t">
            <a:normAutofit/>
          </a:bodyPr>
          <a:lstStyle/>
          <a:p>
            <a:pPr marL="342900" indent="-342900" algn="l">
              <a:buFont typeface="+mj-lt"/>
              <a:buAutoNum type="arabicPeriod"/>
            </a:pPr>
            <a:r>
              <a:rPr lang="en-US" i="0" dirty="0">
                <a:solidFill>
                  <a:srgbClr val="1F1F1F"/>
                </a:solidFill>
                <a:effectLst/>
                <a:highlight>
                  <a:srgbClr val="FFFFFF"/>
                </a:highlight>
                <a:latin typeface="unset"/>
              </a:rPr>
              <a:t>On the </a:t>
            </a:r>
            <a:r>
              <a:rPr lang="en-US" b="1" i="0" dirty="0">
                <a:solidFill>
                  <a:srgbClr val="1F1F1F"/>
                </a:solidFill>
                <a:effectLst/>
                <a:highlight>
                  <a:srgbClr val="FFFFFF"/>
                </a:highlight>
                <a:latin typeface="unset"/>
              </a:rPr>
              <a:t>Test-FW01</a:t>
            </a:r>
            <a:r>
              <a:rPr lang="en-US" i="0" dirty="0">
                <a:solidFill>
                  <a:srgbClr val="1F1F1F"/>
                </a:solidFill>
                <a:effectLst/>
                <a:highlight>
                  <a:srgbClr val="FFFFFF"/>
                </a:highlight>
                <a:latin typeface="unset"/>
              </a:rPr>
              <a:t> page, under </a:t>
            </a:r>
            <a:r>
              <a:rPr lang="en-US" b="1" i="0" dirty="0">
                <a:solidFill>
                  <a:srgbClr val="1F1F1F"/>
                </a:solidFill>
                <a:effectLst/>
                <a:highlight>
                  <a:srgbClr val="FFFFFF"/>
                </a:highlight>
                <a:latin typeface="unset"/>
              </a:rPr>
              <a:t>Settings</a:t>
            </a:r>
            <a:r>
              <a:rPr lang="en-US" i="0" dirty="0">
                <a:solidFill>
                  <a:srgbClr val="1F1F1F"/>
                </a:solidFill>
                <a:effectLst/>
                <a:highlight>
                  <a:srgbClr val="FFFFFF"/>
                </a:highlight>
                <a:latin typeface="unset"/>
              </a:rPr>
              <a:t>, select </a:t>
            </a:r>
            <a:r>
              <a:rPr lang="en-US" b="1" i="0" dirty="0">
                <a:solidFill>
                  <a:srgbClr val="1F1F1F"/>
                </a:solidFill>
                <a:effectLst/>
                <a:highlight>
                  <a:srgbClr val="FFFFFF"/>
                </a:highlight>
                <a:latin typeface="unset"/>
              </a:rPr>
              <a:t>Rules</a:t>
            </a:r>
            <a:r>
              <a:rPr lang="en-US" i="0" dirty="0">
                <a:solidFill>
                  <a:srgbClr val="1F1F1F"/>
                </a:solidFill>
                <a:effectLst/>
                <a:highlight>
                  <a:srgbClr val="FFFFFF"/>
                </a:highlight>
                <a:latin typeface="unset"/>
              </a:rPr>
              <a:t> (</a:t>
            </a:r>
            <a:r>
              <a:rPr lang="en-US" b="1" i="0" dirty="0">
                <a:solidFill>
                  <a:srgbClr val="1F1F1F"/>
                </a:solidFill>
                <a:effectLst/>
                <a:highlight>
                  <a:srgbClr val="FFFFFF"/>
                </a:highlight>
                <a:latin typeface="unset"/>
              </a:rPr>
              <a:t>classic</a:t>
            </a:r>
            <a:r>
              <a:rPr lang="en-US" i="0" dirty="0">
                <a:solidFill>
                  <a:srgbClr val="1F1F1F"/>
                </a:solidFill>
                <a:effectLst/>
                <a:highlight>
                  <a:srgbClr val="FFFFFF"/>
                </a:highlight>
                <a:latin typeface="unset"/>
              </a:rPr>
              <a:t>).</a:t>
            </a:r>
          </a:p>
          <a:p>
            <a:pPr marL="342900" indent="-342900" algn="l">
              <a:buFont typeface="+mj-lt"/>
              <a:buAutoNum type="arabicPeriod"/>
            </a:pPr>
            <a:r>
              <a:rPr lang="en-US" i="0" dirty="0">
                <a:solidFill>
                  <a:srgbClr val="1F1F1F"/>
                </a:solidFill>
                <a:effectLst/>
                <a:highlight>
                  <a:srgbClr val="FFFFFF"/>
                </a:highlight>
                <a:latin typeface="unset"/>
              </a:rPr>
              <a:t>Select the </a:t>
            </a:r>
            <a:r>
              <a:rPr lang="en-US" b="1" i="0" dirty="0">
                <a:solidFill>
                  <a:srgbClr val="1F1F1F"/>
                </a:solidFill>
                <a:effectLst/>
                <a:highlight>
                  <a:srgbClr val="FFFFFF"/>
                </a:highlight>
                <a:latin typeface="unset"/>
              </a:rPr>
              <a:t>NAT</a:t>
            </a:r>
            <a:r>
              <a:rPr lang="en-US" i="0" dirty="0">
                <a:solidFill>
                  <a:srgbClr val="1F1F1F"/>
                </a:solidFill>
                <a:effectLst/>
                <a:highlight>
                  <a:srgbClr val="FFFFFF"/>
                </a:highlight>
                <a:latin typeface="unset"/>
              </a:rPr>
              <a:t> </a:t>
            </a:r>
            <a:r>
              <a:rPr lang="en-US" b="1" i="0" dirty="0">
                <a:solidFill>
                  <a:srgbClr val="1F1F1F"/>
                </a:solidFill>
                <a:effectLst/>
                <a:highlight>
                  <a:srgbClr val="FFFFFF"/>
                </a:highlight>
                <a:latin typeface="unset"/>
              </a:rPr>
              <a:t>rule</a:t>
            </a:r>
            <a:r>
              <a:rPr lang="en-US" i="0" dirty="0">
                <a:solidFill>
                  <a:srgbClr val="1F1F1F"/>
                </a:solidFill>
                <a:effectLst/>
                <a:highlight>
                  <a:srgbClr val="FFFFFF"/>
                </a:highlight>
                <a:latin typeface="unset"/>
              </a:rPr>
              <a:t> </a:t>
            </a:r>
            <a:r>
              <a:rPr lang="en-US" b="1" i="0" dirty="0">
                <a:solidFill>
                  <a:srgbClr val="1F1F1F"/>
                </a:solidFill>
                <a:effectLst/>
                <a:highlight>
                  <a:srgbClr val="FFFFFF"/>
                </a:highlight>
                <a:latin typeface="unset"/>
              </a:rPr>
              <a:t>collection</a:t>
            </a:r>
            <a:r>
              <a:rPr lang="en-US" i="0" dirty="0">
                <a:solidFill>
                  <a:srgbClr val="1F1F1F"/>
                </a:solidFill>
                <a:effectLst/>
                <a:highlight>
                  <a:srgbClr val="FFFFFF"/>
                </a:highlight>
                <a:latin typeface="unset"/>
              </a:rPr>
              <a:t> tab.</a:t>
            </a:r>
          </a:p>
          <a:p>
            <a:pPr marL="342900" indent="-342900" algn="l">
              <a:buFont typeface="+mj-lt"/>
              <a:buAutoNum type="arabicPeriod"/>
            </a:pPr>
            <a:r>
              <a:rPr lang="en-US" i="0" dirty="0">
                <a:solidFill>
                  <a:srgbClr val="1F1F1F"/>
                </a:solidFill>
                <a:effectLst/>
                <a:highlight>
                  <a:srgbClr val="FFFFFF"/>
                </a:highlight>
                <a:latin typeface="unset"/>
              </a:rPr>
              <a:t>Select </a:t>
            </a:r>
            <a:r>
              <a:rPr lang="en-US" b="1" i="0" dirty="0">
                <a:solidFill>
                  <a:srgbClr val="1F1F1F"/>
                </a:solidFill>
                <a:effectLst/>
                <a:highlight>
                  <a:srgbClr val="FFFFFF"/>
                </a:highlight>
                <a:latin typeface="unset"/>
              </a:rPr>
              <a:t>Add</a:t>
            </a:r>
            <a:r>
              <a:rPr lang="en-US" i="0" dirty="0">
                <a:solidFill>
                  <a:srgbClr val="1F1F1F"/>
                </a:solidFill>
                <a:effectLst/>
                <a:highlight>
                  <a:srgbClr val="FFFFFF"/>
                </a:highlight>
                <a:latin typeface="unset"/>
              </a:rPr>
              <a:t> </a:t>
            </a:r>
            <a:r>
              <a:rPr lang="en-US" b="1" i="0" dirty="0">
                <a:solidFill>
                  <a:srgbClr val="1F1F1F"/>
                </a:solidFill>
                <a:effectLst/>
                <a:highlight>
                  <a:srgbClr val="FFFFFF"/>
                </a:highlight>
                <a:latin typeface="unset"/>
              </a:rPr>
              <a:t>NAT</a:t>
            </a:r>
            <a:r>
              <a:rPr lang="en-US" i="0" dirty="0">
                <a:solidFill>
                  <a:srgbClr val="1F1F1F"/>
                </a:solidFill>
                <a:effectLst/>
                <a:highlight>
                  <a:srgbClr val="FFFFFF"/>
                </a:highlight>
                <a:latin typeface="unset"/>
              </a:rPr>
              <a:t> </a:t>
            </a:r>
            <a:r>
              <a:rPr lang="en-US" b="1" i="0" dirty="0">
                <a:solidFill>
                  <a:srgbClr val="1F1F1F"/>
                </a:solidFill>
                <a:effectLst/>
                <a:highlight>
                  <a:srgbClr val="FFFFFF"/>
                </a:highlight>
                <a:latin typeface="unset"/>
              </a:rPr>
              <a:t>rule</a:t>
            </a:r>
            <a:r>
              <a:rPr lang="en-US" i="0" dirty="0">
                <a:solidFill>
                  <a:srgbClr val="1F1F1F"/>
                </a:solidFill>
                <a:effectLst/>
                <a:highlight>
                  <a:srgbClr val="FFFFFF"/>
                </a:highlight>
                <a:latin typeface="unset"/>
              </a:rPr>
              <a:t> </a:t>
            </a:r>
            <a:r>
              <a:rPr lang="en-US" b="1" i="0" dirty="0">
                <a:solidFill>
                  <a:srgbClr val="1F1F1F"/>
                </a:solidFill>
                <a:effectLst/>
                <a:highlight>
                  <a:srgbClr val="FFFFFF"/>
                </a:highlight>
                <a:latin typeface="unset"/>
              </a:rPr>
              <a:t>collection</a:t>
            </a:r>
            <a:r>
              <a:rPr lang="en-US" i="0" dirty="0">
                <a:solidFill>
                  <a:srgbClr val="1F1F1F"/>
                </a:solidFill>
                <a:effectLst/>
                <a:highlight>
                  <a:srgbClr val="FFFFFF"/>
                </a:highlight>
                <a:latin typeface="unset"/>
              </a:rPr>
              <a:t>.</a:t>
            </a:r>
          </a:p>
          <a:p>
            <a:pPr marL="342900" indent="-342900" algn="l">
              <a:buFont typeface="+mj-lt"/>
              <a:buAutoNum type="arabicPeriod"/>
            </a:pPr>
            <a:endParaRPr lang="en-US" i="0" dirty="0">
              <a:solidFill>
                <a:srgbClr val="1F1F1F"/>
              </a:solidFill>
              <a:effectLst/>
              <a:highlight>
                <a:srgbClr val="FFFFFF"/>
              </a:highlight>
              <a:latin typeface="unset"/>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881478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103466" y="0"/>
            <a:ext cx="9038894" cy="3139321"/>
          </a:xfrm>
          <a:prstGeom prst="rect">
            <a:avLst/>
          </a:prstGeom>
          <a:noFill/>
        </p:spPr>
        <p:txBody>
          <a:bodyPr wrap="square" rtlCol="0">
            <a:spAutoFit/>
          </a:bodyPr>
          <a:lstStyle/>
          <a:p>
            <a:pPr marL="342900" indent="-342900">
              <a:buFont typeface="+mj-lt"/>
              <a:buAutoNum type="arabicPeriod" startAt="4"/>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b</a:t>
            </a:r>
            <a:r>
              <a:rPr lang="en-US" b="0" i="0" dirty="0">
                <a:solidFill>
                  <a:srgbClr val="1F1F1F"/>
                </a:solidFill>
                <a:effectLst/>
                <a:highlight>
                  <a:srgbClr val="FFFFFF"/>
                </a:highlight>
                <a:latin typeface="Source Sans Pro" panose="020B0503030403020204" pitchFamily="34" charset="0"/>
              </a:rPr>
              <a:t>, type </a:t>
            </a:r>
            <a:r>
              <a:rPr lang="en-US" b="1" i="0" dirty="0" err="1">
                <a:solidFill>
                  <a:srgbClr val="1F1F1F"/>
                </a:solidFill>
                <a:effectLst/>
                <a:highlight>
                  <a:srgbClr val="FFFFFF"/>
                </a:highlight>
                <a:latin typeface="Source Sans Pro" panose="020B0503030403020204" pitchFamily="34" charset="0"/>
              </a:rPr>
              <a:t>rdp</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4"/>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Priority</a:t>
            </a:r>
            <a:r>
              <a:rPr lang="en-US" b="0" i="0" dirty="0">
                <a:solidFill>
                  <a:srgbClr val="1F1F1F"/>
                </a:solidFill>
                <a:effectLst/>
                <a:highlight>
                  <a:srgbClr val="FFFFFF"/>
                </a:highlight>
                <a:latin typeface="Source Sans Pro" panose="020B0503030403020204" pitchFamily="34" charset="0"/>
              </a:rPr>
              <a:t>, type </a:t>
            </a:r>
            <a:r>
              <a:rPr lang="en-US" b="1" i="0" dirty="0">
                <a:solidFill>
                  <a:srgbClr val="1F1F1F"/>
                </a:solidFill>
                <a:effectLst/>
                <a:highlight>
                  <a:srgbClr val="FFFFFF"/>
                </a:highlight>
                <a:latin typeface="Source Sans Pro" panose="020B0503030403020204" pitchFamily="34" charset="0"/>
              </a:rPr>
              <a:t>200</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4"/>
            </a:pPr>
            <a:r>
              <a:rPr lang="en-US" b="0" i="0" dirty="0">
                <a:solidFill>
                  <a:srgbClr val="1F1F1F"/>
                </a:solidFill>
                <a:effectLst/>
                <a:highlight>
                  <a:srgbClr val="FFFFFF"/>
                </a:highlight>
                <a:latin typeface="Source Sans Pro" panose="020B0503030403020204" pitchFamily="34" charset="0"/>
              </a:rPr>
              <a:t>Under </a:t>
            </a:r>
            <a:r>
              <a:rPr lang="en-US" b="1" i="0" dirty="0">
                <a:solidFill>
                  <a:srgbClr val="1F1F1F"/>
                </a:solidFill>
                <a:effectLst/>
                <a:highlight>
                  <a:srgbClr val="FFFFFF"/>
                </a:highlight>
                <a:latin typeface="Source Sans Pro" panose="020B0503030403020204" pitchFamily="34" charset="0"/>
              </a:rPr>
              <a:t>Rules</a:t>
            </a:r>
            <a:r>
              <a:rPr lang="en-US" b="0" i="0" dirty="0">
                <a:solidFill>
                  <a:srgbClr val="1F1F1F"/>
                </a:solidFill>
                <a:effectLst/>
                <a:highlight>
                  <a:srgbClr val="FFFFFF"/>
                </a:highlight>
                <a:latin typeface="Source Sans Pro" panose="020B0503030403020204" pitchFamily="34" charset="0"/>
              </a:rPr>
              <a:t>, for </a:t>
            </a:r>
            <a:r>
              <a:rPr lang="en-US" b="1" i="0" dirty="0">
                <a:solidFill>
                  <a:srgbClr val="1F1F1F"/>
                </a:solidFill>
                <a:effectLst/>
                <a:highlight>
                  <a:srgbClr val="FFFFFF"/>
                </a:highlight>
                <a:latin typeface="Source Sans Pro" panose="020B0503030403020204" pitchFamily="34" charset="0"/>
              </a:rPr>
              <a:t>Name</a:t>
            </a:r>
            <a:r>
              <a:rPr lang="en-US" b="0" i="0" dirty="0">
                <a:solidFill>
                  <a:srgbClr val="1F1F1F"/>
                </a:solidFill>
                <a:effectLst/>
                <a:highlight>
                  <a:srgbClr val="FFFFFF"/>
                </a:highlight>
                <a:latin typeface="Source Sans Pro" panose="020B0503030403020204" pitchFamily="34" charset="0"/>
              </a:rPr>
              <a:t>, type </a:t>
            </a:r>
            <a:r>
              <a:rPr lang="en-US" b="1" i="0" dirty="0" err="1">
                <a:solidFill>
                  <a:srgbClr val="1F1F1F"/>
                </a:solidFill>
                <a:effectLst/>
                <a:highlight>
                  <a:srgbClr val="FFFFFF"/>
                </a:highlight>
                <a:latin typeface="Source Sans Pro" panose="020B0503030403020204" pitchFamily="34" charset="0"/>
              </a:rPr>
              <a:t>rdp</a:t>
            </a:r>
            <a:r>
              <a:rPr lang="en-US" b="1" i="0" dirty="0">
                <a:solidFill>
                  <a:srgbClr val="1F1F1F"/>
                </a:solidFill>
                <a:effectLst/>
                <a:highlight>
                  <a:srgbClr val="FFFFFF"/>
                </a:highlight>
                <a:latin typeface="Source Sans Pro" panose="020B0503030403020204" pitchFamily="34" charset="0"/>
              </a:rPr>
              <a:t>-nat</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4"/>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Protocol</a:t>
            </a:r>
            <a:r>
              <a:rPr lang="en-US" b="0" i="0" dirty="0">
                <a:solidFill>
                  <a:srgbClr val="1F1F1F"/>
                </a:solidFill>
                <a:effectLst/>
                <a:highlight>
                  <a:srgbClr val="FFFFFF"/>
                </a:highlight>
                <a:latin typeface="Source Sans Pro" panose="020B0503030403020204" pitchFamily="34" charset="0"/>
              </a:rPr>
              <a:t>, select </a:t>
            </a:r>
            <a:r>
              <a:rPr lang="en-US" b="1" i="0" dirty="0">
                <a:solidFill>
                  <a:srgbClr val="1F1F1F"/>
                </a:solidFill>
                <a:effectLst/>
                <a:highlight>
                  <a:srgbClr val="FFFFFF"/>
                </a:highlight>
                <a:latin typeface="Source Sans Pro" panose="020B0503030403020204" pitchFamily="34" charset="0"/>
              </a:rPr>
              <a:t>TCP</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4"/>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Source</a:t>
            </a:r>
            <a:r>
              <a:rPr lang="en-US" b="0" i="0" dirty="0">
                <a:solidFill>
                  <a:srgbClr val="1F1F1F"/>
                </a:solidFill>
                <a:effectLst/>
                <a:highlight>
                  <a:srgbClr val="FFFFFF"/>
                </a:highlight>
                <a:latin typeface="Source Sans Pro" panose="020B0503030403020204" pitchFamily="34" charset="0"/>
              </a:rPr>
              <a:t> </a:t>
            </a:r>
            <a:r>
              <a:rPr lang="en-US" b="1" i="0" dirty="0">
                <a:solidFill>
                  <a:srgbClr val="1F1F1F"/>
                </a:solidFill>
                <a:effectLst/>
                <a:highlight>
                  <a:srgbClr val="FFFFFF"/>
                </a:highlight>
                <a:latin typeface="Source Sans Pro" panose="020B0503030403020204" pitchFamily="34" charset="0"/>
              </a:rPr>
              <a:t>type</a:t>
            </a:r>
            <a:r>
              <a:rPr lang="en-US" b="0" i="0" dirty="0">
                <a:solidFill>
                  <a:srgbClr val="1F1F1F"/>
                </a:solidFill>
                <a:effectLst/>
                <a:highlight>
                  <a:srgbClr val="FFFFFF"/>
                </a:highlight>
                <a:latin typeface="Source Sans Pro" panose="020B0503030403020204" pitchFamily="34" charset="0"/>
              </a:rPr>
              <a:t>, select </a:t>
            </a:r>
            <a:r>
              <a:rPr lang="en-US" b="1" i="0" dirty="0">
                <a:solidFill>
                  <a:srgbClr val="1F1F1F"/>
                </a:solidFill>
                <a:effectLst/>
                <a:highlight>
                  <a:srgbClr val="FFFFFF"/>
                </a:highlight>
                <a:latin typeface="Source Sans Pro" panose="020B0503030403020204" pitchFamily="34" charset="0"/>
              </a:rPr>
              <a:t>IP</a:t>
            </a:r>
            <a:r>
              <a:rPr lang="en-US" b="0" i="0" dirty="0">
                <a:solidFill>
                  <a:srgbClr val="1F1F1F"/>
                </a:solidFill>
                <a:effectLst/>
                <a:highlight>
                  <a:srgbClr val="FFFFFF"/>
                </a:highlight>
                <a:latin typeface="Source Sans Pro" panose="020B0503030403020204" pitchFamily="34" charset="0"/>
              </a:rPr>
              <a:t> </a:t>
            </a:r>
            <a:r>
              <a:rPr lang="en-US" b="1" i="0" dirty="0">
                <a:solidFill>
                  <a:srgbClr val="1F1F1F"/>
                </a:solidFill>
                <a:effectLst/>
                <a:highlight>
                  <a:srgbClr val="FFFFFF"/>
                </a:highlight>
                <a:latin typeface="Source Sans Pro" panose="020B0503030403020204" pitchFamily="34" charset="0"/>
              </a:rPr>
              <a:t>address</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4"/>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Source</a:t>
            </a:r>
            <a:r>
              <a:rPr lang="en-US" b="0" i="0" dirty="0">
                <a:solidFill>
                  <a:srgbClr val="1F1F1F"/>
                </a:solidFill>
                <a:effectLst/>
                <a:highlight>
                  <a:srgbClr val="FFFFFF"/>
                </a:highlight>
                <a:latin typeface="Source Sans Pro" panose="020B0503030403020204" pitchFamily="34" charset="0"/>
              </a:rPr>
              <a:t>, type *.</a:t>
            </a:r>
          </a:p>
          <a:p>
            <a:pPr marL="342900" indent="-342900">
              <a:buFont typeface="+mj-lt"/>
              <a:buAutoNum type="arabicPeriod" startAt="4"/>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Destination</a:t>
            </a:r>
            <a:r>
              <a:rPr lang="en-US" b="0" i="0" dirty="0">
                <a:solidFill>
                  <a:srgbClr val="1F1F1F"/>
                </a:solidFill>
                <a:effectLst/>
                <a:highlight>
                  <a:srgbClr val="FFFFFF"/>
                </a:highlight>
                <a:latin typeface="Source Sans Pro" panose="020B0503030403020204" pitchFamily="34" charset="0"/>
              </a:rPr>
              <a:t> </a:t>
            </a:r>
            <a:r>
              <a:rPr lang="en-US" b="1" i="0" dirty="0">
                <a:solidFill>
                  <a:srgbClr val="1F1F1F"/>
                </a:solidFill>
                <a:effectLst/>
                <a:highlight>
                  <a:srgbClr val="FFFFFF"/>
                </a:highlight>
                <a:latin typeface="Source Sans Pro" panose="020B0503030403020204" pitchFamily="34" charset="0"/>
              </a:rPr>
              <a:t>address</a:t>
            </a:r>
            <a:r>
              <a:rPr lang="en-US" b="0" i="0" dirty="0">
                <a:solidFill>
                  <a:srgbClr val="1F1F1F"/>
                </a:solidFill>
                <a:effectLst/>
                <a:highlight>
                  <a:srgbClr val="FFFFFF"/>
                </a:highlight>
                <a:latin typeface="Source Sans Pro" panose="020B0503030403020204" pitchFamily="34" charset="0"/>
              </a:rPr>
              <a:t>, type the firewall public IP address.</a:t>
            </a:r>
          </a:p>
          <a:p>
            <a:pPr marL="342900" indent="-342900">
              <a:buFont typeface="+mj-lt"/>
              <a:buAutoNum type="arabicPeriod" startAt="4"/>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Destination</a:t>
            </a:r>
            <a:r>
              <a:rPr lang="en-US" b="0" i="0" dirty="0">
                <a:solidFill>
                  <a:srgbClr val="1F1F1F"/>
                </a:solidFill>
                <a:effectLst/>
                <a:highlight>
                  <a:srgbClr val="FFFFFF"/>
                </a:highlight>
                <a:latin typeface="Source Sans Pro" panose="020B0503030403020204" pitchFamily="34" charset="0"/>
              </a:rPr>
              <a:t> </a:t>
            </a:r>
            <a:r>
              <a:rPr lang="en-US" b="1" i="0" dirty="0">
                <a:solidFill>
                  <a:srgbClr val="1F1F1F"/>
                </a:solidFill>
                <a:effectLst/>
                <a:highlight>
                  <a:srgbClr val="FFFFFF"/>
                </a:highlight>
                <a:latin typeface="Source Sans Pro" panose="020B0503030403020204" pitchFamily="34" charset="0"/>
              </a:rPr>
              <a:t>Ports</a:t>
            </a:r>
            <a:r>
              <a:rPr lang="en-US" b="0" i="0" dirty="0">
                <a:solidFill>
                  <a:srgbClr val="1F1F1F"/>
                </a:solidFill>
                <a:effectLst/>
                <a:highlight>
                  <a:srgbClr val="FFFFFF"/>
                </a:highlight>
                <a:latin typeface="Source Sans Pro" panose="020B0503030403020204" pitchFamily="34" charset="0"/>
              </a:rPr>
              <a:t>, type </a:t>
            </a:r>
            <a:r>
              <a:rPr lang="en-US" b="1" i="0" dirty="0">
                <a:solidFill>
                  <a:srgbClr val="1F1F1F"/>
                </a:solidFill>
                <a:effectLst/>
                <a:highlight>
                  <a:srgbClr val="FFFFFF"/>
                </a:highlight>
                <a:latin typeface="Source Sans Pro" panose="020B0503030403020204" pitchFamily="34" charset="0"/>
              </a:rPr>
              <a:t>3389</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4"/>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Translated</a:t>
            </a:r>
            <a:r>
              <a:rPr lang="en-US" b="0" i="0" dirty="0">
                <a:solidFill>
                  <a:srgbClr val="1F1F1F"/>
                </a:solidFill>
                <a:effectLst/>
                <a:highlight>
                  <a:srgbClr val="FFFFFF"/>
                </a:highlight>
                <a:latin typeface="Source Sans Pro" panose="020B0503030403020204" pitchFamily="34" charset="0"/>
              </a:rPr>
              <a:t> </a:t>
            </a:r>
            <a:r>
              <a:rPr lang="en-US" b="1" i="0" dirty="0">
                <a:solidFill>
                  <a:srgbClr val="1F1F1F"/>
                </a:solidFill>
                <a:effectLst/>
                <a:highlight>
                  <a:srgbClr val="FFFFFF"/>
                </a:highlight>
                <a:latin typeface="Source Sans Pro" panose="020B0503030403020204" pitchFamily="34" charset="0"/>
              </a:rPr>
              <a:t>address</a:t>
            </a:r>
            <a:r>
              <a:rPr lang="en-US" b="0" i="0" dirty="0">
                <a:solidFill>
                  <a:srgbClr val="1F1F1F"/>
                </a:solidFill>
                <a:effectLst/>
                <a:highlight>
                  <a:srgbClr val="FFFFFF"/>
                </a:highlight>
                <a:latin typeface="Source Sans Pro" panose="020B0503030403020204" pitchFamily="34" charset="0"/>
              </a:rPr>
              <a:t>, type the </a:t>
            </a:r>
            <a:r>
              <a:rPr lang="en-US" b="0" i="0" dirty="0" err="1">
                <a:solidFill>
                  <a:srgbClr val="1F1F1F"/>
                </a:solidFill>
                <a:effectLst/>
                <a:highlight>
                  <a:srgbClr val="FFFFFF"/>
                </a:highlight>
                <a:latin typeface="Source Sans Pro" panose="020B0503030403020204" pitchFamily="34" charset="0"/>
              </a:rPr>
              <a:t>Srv</a:t>
            </a:r>
            <a:r>
              <a:rPr lang="en-US" b="0" i="0" dirty="0">
                <a:solidFill>
                  <a:srgbClr val="1F1F1F"/>
                </a:solidFill>
                <a:effectLst/>
                <a:highlight>
                  <a:srgbClr val="FFFFFF"/>
                </a:highlight>
                <a:latin typeface="Source Sans Pro" panose="020B0503030403020204" pitchFamily="34" charset="0"/>
              </a:rPr>
              <a:t>-work private IP address.</a:t>
            </a:r>
          </a:p>
          <a:p>
            <a:pPr marL="342900" indent="-342900">
              <a:buFont typeface="+mj-lt"/>
              <a:buAutoNum type="arabicPeriod" startAt="4"/>
            </a:pPr>
            <a:r>
              <a:rPr lang="en-US" b="0" i="0" dirty="0">
                <a:solidFill>
                  <a:srgbClr val="1F1F1F"/>
                </a:solidFill>
                <a:effectLst/>
                <a:highlight>
                  <a:srgbClr val="FFFFFF"/>
                </a:highlight>
                <a:latin typeface="Source Sans Pro" panose="020B0503030403020204" pitchFamily="34" charset="0"/>
              </a:rPr>
              <a:t>For </a:t>
            </a:r>
            <a:r>
              <a:rPr lang="en-US" b="1" i="0" dirty="0">
                <a:solidFill>
                  <a:srgbClr val="1F1F1F"/>
                </a:solidFill>
                <a:effectLst/>
                <a:highlight>
                  <a:srgbClr val="FFFFFF"/>
                </a:highlight>
                <a:latin typeface="Source Sans Pro" panose="020B0503030403020204" pitchFamily="34" charset="0"/>
              </a:rPr>
              <a:t>Translated</a:t>
            </a:r>
            <a:r>
              <a:rPr lang="en-US" b="0" i="0" dirty="0">
                <a:solidFill>
                  <a:srgbClr val="1F1F1F"/>
                </a:solidFill>
                <a:effectLst/>
                <a:highlight>
                  <a:srgbClr val="FFFFFF"/>
                </a:highlight>
                <a:latin typeface="Source Sans Pro" panose="020B0503030403020204" pitchFamily="34" charset="0"/>
              </a:rPr>
              <a:t> </a:t>
            </a:r>
            <a:r>
              <a:rPr lang="en-US" b="1" i="0" dirty="0">
                <a:solidFill>
                  <a:srgbClr val="1F1F1F"/>
                </a:solidFill>
                <a:effectLst/>
                <a:highlight>
                  <a:srgbClr val="FFFFFF"/>
                </a:highlight>
                <a:latin typeface="Source Sans Pro" panose="020B0503030403020204" pitchFamily="34" charset="0"/>
              </a:rPr>
              <a:t>port</a:t>
            </a:r>
            <a:r>
              <a:rPr lang="en-US" b="0" i="0" dirty="0">
                <a:solidFill>
                  <a:srgbClr val="1F1F1F"/>
                </a:solidFill>
                <a:effectLst/>
                <a:highlight>
                  <a:srgbClr val="FFFFFF"/>
                </a:highlight>
                <a:latin typeface="Source Sans Pro" panose="020B0503030403020204" pitchFamily="34" charset="0"/>
              </a:rPr>
              <a:t>, type </a:t>
            </a:r>
            <a:r>
              <a:rPr lang="en-US" b="1" i="0" dirty="0">
                <a:solidFill>
                  <a:srgbClr val="1F1F1F"/>
                </a:solidFill>
                <a:effectLst/>
                <a:highlight>
                  <a:srgbClr val="FFFFFF"/>
                </a:highlight>
                <a:latin typeface="Source Sans Pro" panose="020B0503030403020204" pitchFamily="34" charset="0"/>
              </a:rPr>
              <a:t>3389</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4"/>
            </a:pPr>
            <a:r>
              <a:rPr lang="en-US" b="0" i="0" dirty="0">
                <a:solidFill>
                  <a:srgbClr val="1F1F1F"/>
                </a:solidFill>
                <a:effectLst/>
                <a:highlight>
                  <a:srgbClr val="FFFFFF"/>
                </a:highlight>
                <a:latin typeface="Source Sans Pro" panose="020B0503030403020204" pitchFamily="34" charset="0"/>
              </a:rPr>
              <a:t>Select </a:t>
            </a:r>
            <a:r>
              <a:rPr lang="en-US" b="1" i="0" dirty="0">
                <a:solidFill>
                  <a:srgbClr val="1F1F1F"/>
                </a:solidFill>
                <a:effectLst/>
                <a:highlight>
                  <a:srgbClr val="FFFFFF"/>
                </a:highlight>
                <a:latin typeface="Source Sans Pro" panose="020B0503030403020204" pitchFamily="34" charset="0"/>
              </a:rPr>
              <a:t>Add</a:t>
            </a:r>
            <a:r>
              <a:rPr lang="en-US" b="0" i="0" dirty="0">
                <a:solidFill>
                  <a:srgbClr val="1F1F1F"/>
                </a:solidFill>
                <a:effectLst/>
                <a:highlight>
                  <a:srgbClr val="FFFFFF"/>
                </a:highlight>
                <a:latin typeface="Source Sans Pro" panose="020B0503030403020204" pitchFamily="34" charset="0"/>
              </a:rPr>
              <a:t>.</a:t>
            </a:r>
            <a:endParaRPr lang="en-US" dirty="0"/>
          </a:p>
        </p:txBody>
      </p:sp>
      <p:pic>
        <p:nvPicPr>
          <p:cNvPr id="4" name="Picture 3">
            <a:extLst>
              <a:ext uri="{FF2B5EF4-FFF2-40B4-BE49-F238E27FC236}">
                <a16:creationId xmlns:a16="http://schemas.microsoft.com/office/drawing/2014/main" id="{4A5FB737-2DC5-DD9F-C9D5-A8E7DC308D53}"/>
              </a:ext>
            </a:extLst>
          </p:cNvPr>
          <p:cNvPicPr>
            <a:picLocks noChangeAspect="1"/>
          </p:cNvPicPr>
          <p:nvPr/>
        </p:nvPicPr>
        <p:blipFill>
          <a:blip r:embed="rId5"/>
          <a:stretch>
            <a:fillRect/>
          </a:stretch>
        </p:blipFill>
        <p:spPr>
          <a:xfrm>
            <a:off x="3232539" y="3429000"/>
            <a:ext cx="8780747" cy="2916378"/>
          </a:xfrm>
          <a:prstGeom prst="rect">
            <a:avLst/>
          </a:prstGeom>
        </p:spPr>
      </p:pic>
    </p:spTree>
    <p:extLst>
      <p:ext uri="{BB962C8B-B14F-4D97-AF65-F5344CB8AC3E}">
        <p14:creationId xmlns:p14="http://schemas.microsoft.com/office/powerpoint/2010/main" val="722777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B9D57F-59BE-5EC3-2060-BD6F0C3ED81A}"/>
              </a:ext>
            </a:extLst>
          </p:cNvPr>
          <p:cNvPicPr>
            <a:picLocks noChangeAspect="1"/>
          </p:cNvPicPr>
          <p:nvPr/>
        </p:nvPicPr>
        <p:blipFill>
          <a:blip r:embed="rId3"/>
          <a:stretch>
            <a:fillRect/>
          </a:stretch>
        </p:blipFill>
        <p:spPr>
          <a:xfrm>
            <a:off x="0" y="2402085"/>
            <a:ext cx="10640910" cy="3686689"/>
          </a:xfrm>
          <a:prstGeom prst="rect">
            <a:avLst/>
          </a:prstGeom>
        </p:spPr>
      </p:pic>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2347594"/>
          </a:xfrm>
          <a:noFill/>
        </p:spPr>
        <p:txBody>
          <a:bodyPr vert="horz" lIns="91440" tIns="45720" rIns="91440" bIns="45720" rtlCol="0" anchor="t">
            <a:normAutofit/>
          </a:bodyPr>
          <a:lstStyle/>
          <a:p>
            <a:pPr algn="l"/>
            <a:r>
              <a:rPr lang="en-US" i="0" dirty="0">
                <a:solidFill>
                  <a:srgbClr val="1F1F1F"/>
                </a:solidFill>
                <a:effectLst/>
                <a:highlight>
                  <a:srgbClr val="FFFFFF"/>
                </a:highlight>
                <a:latin typeface="unset"/>
              </a:rPr>
              <a:t>Change the primary and secondary DNS address for the </a:t>
            </a:r>
            <a:r>
              <a:rPr lang="en-US" i="0" dirty="0" err="1">
                <a:solidFill>
                  <a:srgbClr val="1F1F1F"/>
                </a:solidFill>
                <a:effectLst/>
                <a:highlight>
                  <a:srgbClr val="FFFFFF"/>
                </a:highlight>
                <a:latin typeface="unset"/>
              </a:rPr>
              <a:t>Srv</a:t>
            </a:r>
            <a:r>
              <a:rPr lang="en-US" i="0" dirty="0">
                <a:solidFill>
                  <a:srgbClr val="1F1F1F"/>
                </a:solidFill>
                <a:effectLst/>
                <a:highlight>
                  <a:srgbClr val="FFFFFF"/>
                </a:highlight>
                <a:latin typeface="unset"/>
              </a:rPr>
              <a:t>-Work network interface.</a:t>
            </a:r>
          </a:p>
          <a:p>
            <a:pPr algn="l"/>
            <a:r>
              <a:rPr lang="en-US" i="0" dirty="0">
                <a:solidFill>
                  <a:srgbClr val="1F1F1F"/>
                </a:solidFill>
                <a:effectLst/>
                <a:highlight>
                  <a:srgbClr val="FFFFFF"/>
                </a:highlight>
                <a:latin typeface="unset"/>
              </a:rPr>
              <a:t>For testing purposes, configure the server's primary and secondary DNS addresses. This isn't a general Azure Firewall requirement.</a:t>
            </a:r>
          </a:p>
          <a:p>
            <a:pPr marL="342900" indent="-342900" algn="l">
              <a:buFont typeface="+mj-lt"/>
              <a:buAutoNum type="arabicPeriod" startAt="15"/>
            </a:pPr>
            <a:r>
              <a:rPr lang="en-US" i="0" dirty="0">
                <a:solidFill>
                  <a:srgbClr val="1F1F1F"/>
                </a:solidFill>
                <a:effectLst/>
                <a:highlight>
                  <a:srgbClr val="FFFFFF"/>
                </a:highlight>
                <a:latin typeface="unset"/>
              </a:rPr>
              <a:t>Open the </a:t>
            </a:r>
            <a:r>
              <a:rPr lang="en-US" b="1" i="0" dirty="0" err="1">
                <a:solidFill>
                  <a:srgbClr val="1F1F1F"/>
                </a:solidFill>
                <a:effectLst/>
                <a:highlight>
                  <a:srgbClr val="FFFFFF"/>
                </a:highlight>
                <a:latin typeface="unset"/>
              </a:rPr>
              <a:t>Srv</a:t>
            </a:r>
            <a:r>
              <a:rPr lang="en-US" b="1" i="0" dirty="0">
                <a:solidFill>
                  <a:srgbClr val="1F1F1F"/>
                </a:solidFill>
                <a:effectLst/>
                <a:highlight>
                  <a:srgbClr val="FFFFFF"/>
                </a:highlight>
                <a:latin typeface="unset"/>
              </a:rPr>
              <a:t>-Work</a:t>
            </a:r>
            <a:r>
              <a:rPr lang="en-US" i="0" dirty="0">
                <a:solidFill>
                  <a:srgbClr val="1F1F1F"/>
                </a:solidFill>
                <a:effectLst/>
                <a:highlight>
                  <a:srgbClr val="FFFFFF"/>
                </a:highlight>
                <a:latin typeface="unset"/>
              </a:rPr>
              <a:t> virtual machine.</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4060177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103466" y="0"/>
            <a:ext cx="9038894" cy="646331"/>
          </a:xfrm>
          <a:prstGeom prst="rect">
            <a:avLst/>
          </a:prstGeom>
          <a:noFill/>
        </p:spPr>
        <p:txBody>
          <a:bodyPr wrap="square" rtlCol="0">
            <a:spAutoFit/>
          </a:bodyPr>
          <a:lstStyle/>
          <a:p>
            <a:pPr marL="342900" indent="-342900">
              <a:buFont typeface="+mj-lt"/>
              <a:buAutoNum type="arabicPeriod" startAt="16"/>
            </a:pPr>
            <a:r>
              <a:rPr lang="en-US" b="0" i="0" dirty="0">
                <a:solidFill>
                  <a:srgbClr val="1F1F1F"/>
                </a:solidFill>
                <a:effectLst/>
                <a:highlight>
                  <a:srgbClr val="FFFFFF"/>
                </a:highlight>
                <a:latin typeface="Source Sans Pro" panose="020B0503030403020204" pitchFamily="34" charset="0"/>
              </a:rPr>
              <a:t>Under </a:t>
            </a:r>
            <a:r>
              <a:rPr lang="en-US" b="1" i="0" dirty="0">
                <a:solidFill>
                  <a:srgbClr val="1F1F1F"/>
                </a:solidFill>
                <a:effectLst/>
                <a:highlight>
                  <a:srgbClr val="FFFFFF"/>
                </a:highlight>
                <a:latin typeface="Source Sans Pro" panose="020B0503030403020204" pitchFamily="34" charset="0"/>
              </a:rPr>
              <a:t>Networking</a:t>
            </a:r>
            <a:r>
              <a:rPr lang="en-US" b="0" i="0" dirty="0">
                <a:solidFill>
                  <a:srgbClr val="1F1F1F"/>
                </a:solidFill>
                <a:effectLst/>
                <a:highlight>
                  <a:srgbClr val="FFFFFF"/>
                </a:highlight>
                <a:latin typeface="Source Sans Pro" panose="020B0503030403020204" pitchFamily="34" charset="0"/>
              </a:rPr>
              <a:t>, select </a:t>
            </a:r>
            <a:r>
              <a:rPr lang="en-US" b="1" i="0" dirty="0">
                <a:solidFill>
                  <a:srgbClr val="1F1F1F"/>
                </a:solidFill>
                <a:effectLst/>
                <a:highlight>
                  <a:srgbClr val="FFFFFF"/>
                </a:highlight>
                <a:latin typeface="Source Sans Pro" panose="020B0503030403020204" pitchFamily="34" charset="0"/>
              </a:rPr>
              <a:t>Networking settings</a:t>
            </a:r>
            <a:r>
              <a:rPr lang="en-US" b="0" i="0" dirty="0">
                <a:solidFill>
                  <a:srgbClr val="1F1F1F"/>
                </a:solidFill>
                <a:effectLst/>
                <a:highlight>
                  <a:srgbClr val="FFFFFF"/>
                </a:highlight>
                <a:latin typeface="Source Sans Pro" panose="020B0503030403020204" pitchFamily="34" charset="0"/>
              </a:rPr>
              <a:t>.</a:t>
            </a:r>
          </a:p>
          <a:p>
            <a:pPr marL="342900" indent="-342900">
              <a:buFont typeface="+mj-lt"/>
              <a:buAutoNum type="arabicPeriod" startAt="16"/>
            </a:pPr>
            <a:r>
              <a:rPr lang="en-US" b="0" i="0" dirty="0">
                <a:solidFill>
                  <a:srgbClr val="1F1F1F"/>
                </a:solidFill>
                <a:effectLst/>
                <a:highlight>
                  <a:srgbClr val="FFFFFF"/>
                </a:highlight>
                <a:latin typeface="Source Sans Pro" panose="020B0503030403020204" pitchFamily="34" charset="0"/>
              </a:rPr>
              <a:t>Select the network interface for the </a:t>
            </a:r>
            <a:r>
              <a:rPr lang="en-US" b="1" i="0" dirty="0">
                <a:solidFill>
                  <a:srgbClr val="1F1F1F"/>
                </a:solidFill>
                <a:effectLst/>
                <a:highlight>
                  <a:srgbClr val="FFFFFF"/>
                </a:highlight>
                <a:latin typeface="Source Sans Pro" panose="020B0503030403020204" pitchFamily="34" charset="0"/>
              </a:rPr>
              <a:t>Srv-Work510_z1</a:t>
            </a:r>
            <a:r>
              <a:rPr lang="en-US" b="0" i="0" dirty="0">
                <a:solidFill>
                  <a:srgbClr val="1F1F1F"/>
                </a:solidFill>
                <a:effectLst/>
                <a:highlight>
                  <a:srgbClr val="FFFFFF"/>
                </a:highlight>
                <a:latin typeface="Source Sans Pro" panose="020B0503030403020204" pitchFamily="34" charset="0"/>
              </a:rPr>
              <a:t> virtual machine.</a:t>
            </a:r>
            <a:endParaRPr lang="en-US" dirty="0"/>
          </a:p>
        </p:txBody>
      </p:sp>
      <p:pic>
        <p:nvPicPr>
          <p:cNvPr id="3" name="Picture 2">
            <a:extLst>
              <a:ext uri="{FF2B5EF4-FFF2-40B4-BE49-F238E27FC236}">
                <a16:creationId xmlns:a16="http://schemas.microsoft.com/office/drawing/2014/main" id="{59951CA9-F642-F274-59F0-AAA918E4F07D}"/>
              </a:ext>
            </a:extLst>
          </p:cNvPr>
          <p:cNvPicPr>
            <a:picLocks noChangeAspect="1"/>
          </p:cNvPicPr>
          <p:nvPr/>
        </p:nvPicPr>
        <p:blipFill>
          <a:blip r:embed="rId5"/>
          <a:stretch>
            <a:fillRect/>
          </a:stretch>
        </p:blipFill>
        <p:spPr>
          <a:xfrm>
            <a:off x="3917171" y="1350874"/>
            <a:ext cx="7411484" cy="4515480"/>
          </a:xfrm>
          <a:prstGeom prst="rect">
            <a:avLst/>
          </a:prstGeom>
        </p:spPr>
      </p:pic>
    </p:spTree>
    <p:extLst>
      <p:ext uri="{BB962C8B-B14F-4D97-AF65-F5344CB8AC3E}">
        <p14:creationId xmlns:p14="http://schemas.microsoft.com/office/powerpoint/2010/main" val="377886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7234238" cy="2347594"/>
          </a:xfrm>
          <a:noFill/>
        </p:spPr>
        <p:txBody>
          <a:bodyPr vert="horz" lIns="91440" tIns="45720" rIns="91440" bIns="45720" rtlCol="0" anchor="t">
            <a:normAutofit/>
          </a:bodyPr>
          <a:lstStyle/>
          <a:p>
            <a:pPr marL="342900" indent="-342900" algn="l">
              <a:buFont typeface="+mj-lt"/>
              <a:buAutoNum type="arabicPeriod" startAt="18"/>
            </a:pPr>
            <a:r>
              <a:rPr lang="en-US" i="0" dirty="0">
                <a:solidFill>
                  <a:srgbClr val="1F1F1F"/>
                </a:solidFill>
                <a:effectLst/>
                <a:highlight>
                  <a:srgbClr val="FFFFFF"/>
                </a:highlight>
                <a:latin typeface="unset"/>
              </a:rPr>
              <a:t>Under </a:t>
            </a:r>
            <a:r>
              <a:rPr lang="en-US" b="1" i="0" dirty="0">
                <a:solidFill>
                  <a:srgbClr val="1F1F1F"/>
                </a:solidFill>
                <a:effectLst/>
                <a:highlight>
                  <a:srgbClr val="FFFFFF"/>
                </a:highlight>
                <a:latin typeface="unset"/>
              </a:rPr>
              <a:t>Settings</a:t>
            </a:r>
            <a:r>
              <a:rPr lang="en-US" i="0" dirty="0">
                <a:solidFill>
                  <a:srgbClr val="1F1F1F"/>
                </a:solidFill>
                <a:effectLst/>
                <a:highlight>
                  <a:srgbClr val="FFFFFF"/>
                </a:highlight>
                <a:latin typeface="unset"/>
              </a:rPr>
              <a:t>, select </a:t>
            </a:r>
            <a:r>
              <a:rPr lang="en-US" b="1" i="0" dirty="0">
                <a:solidFill>
                  <a:srgbClr val="1F1F1F"/>
                </a:solidFill>
                <a:effectLst/>
                <a:highlight>
                  <a:srgbClr val="FFFFFF"/>
                </a:highlight>
                <a:latin typeface="unset"/>
              </a:rPr>
              <a:t>DNS</a:t>
            </a:r>
            <a:r>
              <a:rPr lang="en-US" i="0" dirty="0">
                <a:solidFill>
                  <a:srgbClr val="1F1F1F"/>
                </a:solidFill>
                <a:effectLst/>
                <a:highlight>
                  <a:srgbClr val="FFFFFF"/>
                </a:highlight>
                <a:latin typeface="unset"/>
              </a:rPr>
              <a:t> </a:t>
            </a:r>
            <a:r>
              <a:rPr lang="en-US" b="1" i="0" dirty="0">
                <a:solidFill>
                  <a:srgbClr val="1F1F1F"/>
                </a:solidFill>
                <a:effectLst/>
                <a:highlight>
                  <a:srgbClr val="FFFFFF"/>
                </a:highlight>
                <a:latin typeface="unset"/>
              </a:rPr>
              <a:t>servers</a:t>
            </a:r>
            <a:r>
              <a:rPr lang="en-US" i="0" dirty="0">
                <a:solidFill>
                  <a:srgbClr val="1F1F1F"/>
                </a:solidFill>
                <a:effectLst/>
                <a:highlight>
                  <a:srgbClr val="FFFFFF"/>
                </a:highlight>
                <a:latin typeface="unset"/>
              </a:rPr>
              <a:t>.</a:t>
            </a:r>
          </a:p>
          <a:p>
            <a:pPr marL="342900" indent="-342900" algn="l">
              <a:buFont typeface="+mj-lt"/>
              <a:buAutoNum type="arabicPeriod" startAt="18"/>
            </a:pPr>
            <a:r>
              <a:rPr lang="en-US" i="0" dirty="0">
                <a:solidFill>
                  <a:srgbClr val="1F1F1F"/>
                </a:solidFill>
                <a:effectLst/>
                <a:highlight>
                  <a:srgbClr val="FFFFFF"/>
                </a:highlight>
                <a:latin typeface="unset"/>
              </a:rPr>
              <a:t>Under </a:t>
            </a:r>
            <a:r>
              <a:rPr lang="en-US" b="1" i="0" dirty="0">
                <a:solidFill>
                  <a:srgbClr val="1F1F1F"/>
                </a:solidFill>
                <a:effectLst/>
                <a:highlight>
                  <a:srgbClr val="FFFFFF"/>
                </a:highlight>
                <a:latin typeface="unset"/>
              </a:rPr>
              <a:t>DNS</a:t>
            </a:r>
            <a:r>
              <a:rPr lang="en-US" i="0" dirty="0">
                <a:solidFill>
                  <a:srgbClr val="1F1F1F"/>
                </a:solidFill>
                <a:effectLst/>
                <a:highlight>
                  <a:srgbClr val="FFFFFF"/>
                </a:highlight>
                <a:latin typeface="unset"/>
              </a:rPr>
              <a:t> </a:t>
            </a:r>
            <a:r>
              <a:rPr lang="en-US" b="1" i="0" dirty="0">
                <a:solidFill>
                  <a:srgbClr val="1F1F1F"/>
                </a:solidFill>
                <a:effectLst/>
                <a:highlight>
                  <a:srgbClr val="FFFFFF"/>
                </a:highlight>
                <a:latin typeface="unset"/>
              </a:rPr>
              <a:t>servers</a:t>
            </a:r>
            <a:r>
              <a:rPr lang="en-US" i="0" dirty="0">
                <a:solidFill>
                  <a:srgbClr val="1F1F1F"/>
                </a:solidFill>
                <a:effectLst/>
                <a:highlight>
                  <a:srgbClr val="FFFFFF"/>
                </a:highlight>
                <a:latin typeface="unset"/>
              </a:rPr>
              <a:t>, select </a:t>
            </a:r>
            <a:r>
              <a:rPr lang="en-US" b="1" i="0" dirty="0">
                <a:solidFill>
                  <a:srgbClr val="1F1F1F"/>
                </a:solidFill>
                <a:effectLst/>
                <a:highlight>
                  <a:srgbClr val="FFFFFF"/>
                </a:highlight>
                <a:latin typeface="unset"/>
              </a:rPr>
              <a:t>Custom</a:t>
            </a:r>
            <a:r>
              <a:rPr lang="en-US" i="0" dirty="0">
                <a:solidFill>
                  <a:srgbClr val="1F1F1F"/>
                </a:solidFill>
                <a:effectLst/>
                <a:highlight>
                  <a:srgbClr val="FFFFFF"/>
                </a:highlight>
                <a:latin typeface="unset"/>
              </a:rPr>
              <a:t>.</a:t>
            </a:r>
          </a:p>
          <a:p>
            <a:pPr marL="342900" indent="-342900" algn="l">
              <a:buFont typeface="+mj-lt"/>
              <a:buAutoNum type="arabicPeriod" startAt="18"/>
            </a:pPr>
            <a:r>
              <a:rPr lang="en-US" i="0" dirty="0">
                <a:solidFill>
                  <a:srgbClr val="1F1F1F"/>
                </a:solidFill>
                <a:effectLst/>
                <a:highlight>
                  <a:srgbClr val="FFFFFF"/>
                </a:highlight>
                <a:latin typeface="unset"/>
              </a:rPr>
              <a:t>Type </a:t>
            </a:r>
            <a:r>
              <a:rPr lang="en-US" b="1" i="0" dirty="0">
                <a:solidFill>
                  <a:srgbClr val="1F1F1F"/>
                </a:solidFill>
                <a:effectLst/>
                <a:highlight>
                  <a:srgbClr val="FFFFFF"/>
                </a:highlight>
                <a:latin typeface="unset"/>
              </a:rPr>
              <a:t>209.244.0.3</a:t>
            </a:r>
            <a:r>
              <a:rPr lang="en-US" i="0" dirty="0">
                <a:solidFill>
                  <a:srgbClr val="1F1F1F"/>
                </a:solidFill>
                <a:effectLst/>
                <a:highlight>
                  <a:srgbClr val="FFFFFF"/>
                </a:highlight>
                <a:latin typeface="unset"/>
              </a:rPr>
              <a:t> and press Enter in the </a:t>
            </a:r>
            <a:r>
              <a:rPr lang="en-US" b="1" i="0" dirty="0">
                <a:solidFill>
                  <a:srgbClr val="1F1F1F"/>
                </a:solidFill>
                <a:effectLst/>
                <a:highlight>
                  <a:srgbClr val="FFFFFF"/>
                </a:highlight>
                <a:latin typeface="unset"/>
              </a:rPr>
              <a:t>Add DNS server </a:t>
            </a:r>
            <a:r>
              <a:rPr lang="en-US" i="0" dirty="0">
                <a:solidFill>
                  <a:srgbClr val="1F1F1F"/>
                </a:solidFill>
                <a:effectLst/>
                <a:highlight>
                  <a:srgbClr val="FFFFFF"/>
                </a:highlight>
                <a:latin typeface="unset"/>
              </a:rPr>
              <a:t>text box, and </a:t>
            </a:r>
            <a:r>
              <a:rPr lang="en-US" b="1" i="0" dirty="0">
                <a:solidFill>
                  <a:srgbClr val="1F1F1F"/>
                </a:solidFill>
                <a:effectLst/>
                <a:highlight>
                  <a:srgbClr val="FFFFFF"/>
                </a:highlight>
                <a:latin typeface="unset"/>
              </a:rPr>
              <a:t>209.244.0.4</a:t>
            </a:r>
            <a:r>
              <a:rPr lang="en-US" i="0" dirty="0">
                <a:solidFill>
                  <a:srgbClr val="1F1F1F"/>
                </a:solidFill>
                <a:effectLst/>
                <a:highlight>
                  <a:srgbClr val="FFFFFF"/>
                </a:highlight>
                <a:latin typeface="unset"/>
              </a:rPr>
              <a:t> in the next text box.</a:t>
            </a:r>
          </a:p>
          <a:p>
            <a:pPr marL="342900" indent="-342900" algn="l">
              <a:buFont typeface="+mj-lt"/>
              <a:buAutoNum type="arabicPeriod" startAt="18"/>
            </a:pPr>
            <a:r>
              <a:rPr lang="en-US" i="0" dirty="0">
                <a:solidFill>
                  <a:srgbClr val="1F1F1F"/>
                </a:solidFill>
                <a:effectLst/>
                <a:highlight>
                  <a:srgbClr val="FFFFFF"/>
                </a:highlight>
                <a:latin typeface="unset"/>
              </a:rPr>
              <a:t>Select </a:t>
            </a:r>
            <a:r>
              <a:rPr lang="en-US" b="1" i="0" dirty="0">
                <a:solidFill>
                  <a:srgbClr val="1F1F1F"/>
                </a:solidFill>
                <a:effectLst/>
                <a:highlight>
                  <a:srgbClr val="FFFFFF"/>
                </a:highlight>
                <a:latin typeface="unset"/>
              </a:rPr>
              <a:t>Save</a:t>
            </a:r>
            <a:r>
              <a:rPr lang="en-US" i="0" dirty="0">
                <a:solidFill>
                  <a:srgbClr val="1F1F1F"/>
                </a:solidFill>
                <a:effectLst/>
                <a:highlight>
                  <a:srgbClr val="FFFFFF"/>
                </a:highlight>
                <a:latin typeface="unset"/>
              </a:rPr>
              <a:t>.</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5" name="Picture 4">
            <a:extLst>
              <a:ext uri="{FF2B5EF4-FFF2-40B4-BE49-F238E27FC236}">
                <a16:creationId xmlns:a16="http://schemas.microsoft.com/office/drawing/2014/main" id="{8870EB2B-A055-8511-4B47-568E009E8D2A}"/>
              </a:ext>
            </a:extLst>
          </p:cNvPr>
          <p:cNvPicPr>
            <a:picLocks noChangeAspect="1"/>
          </p:cNvPicPr>
          <p:nvPr/>
        </p:nvPicPr>
        <p:blipFill>
          <a:blip r:embed="rId5"/>
          <a:stretch>
            <a:fillRect/>
          </a:stretch>
        </p:blipFill>
        <p:spPr>
          <a:xfrm>
            <a:off x="413879" y="2048964"/>
            <a:ext cx="6563641" cy="4544059"/>
          </a:xfrm>
          <a:prstGeom prst="rect">
            <a:avLst/>
          </a:prstGeom>
        </p:spPr>
      </p:pic>
    </p:spTree>
    <p:extLst>
      <p:ext uri="{BB962C8B-B14F-4D97-AF65-F5344CB8AC3E}">
        <p14:creationId xmlns:p14="http://schemas.microsoft.com/office/powerpoint/2010/main" val="1077375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3103466"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3153106" y="91160"/>
            <a:ext cx="9038894" cy="369332"/>
          </a:xfrm>
          <a:prstGeom prst="rect">
            <a:avLst/>
          </a:prstGeom>
          <a:noFill/>
        </p:spPr>
        <p:txBody>
          <a:bodyPr wrap="square" rtlCol="0">
            <a:spAutoFit/>
          </a:bodyPr>
          <a:lstStyle/>
          <a:p>
            <a:pPr marL="342900" indent="-342900">
              <a:buFont typeface="+mj-lt"/>
              <a:buAutoNum type="arabicPeriod" startAt="22"/>
            </a:pPr>
            <a:r>
              <a:rPr lang="en-US" b="0" i="0" dirty="0">
                <a:solidFill>
                  <a:srgbClr val="1F1F1F"/>
                </a:solidFill>
                <a:effectLst/>
                <a:highlight>
                  <a:srgbClr val="FFFFFF"/>
                </a:highlight>
                <a:latin typeface="Source Sans Pro" panose="020B0503030403020204" pitchFamily="34" charset="0"/>
              </a:rPr>
              <a:t>Restart the </a:t>
            </a:r>
            <a:r>
              <a:rPr lang="en-US" b="1" i="0" dirty="0" err="1">
                <a:solidFill>
                  <a:srgbClr val="1F1F1F"/>
                </a:solidFill>
                <a:effectLst/>
                <a:highlight>
                  <a:srgbClr val="FFFFFF"/>
                </a:highlight>
                <a:latin typeface="unset"/>
              </a:rPr>
              <a:t>Srv</a:t>
            </a:r>
            <a:r>
              <a:rPr lang="en-US" b="1" i="0" dirty="0">
                <a:solidFill>
                  <a:srgbClr val="1F1F1F"/>
                </a:solidFill>
                <a:effectLst/>
                <a:highlight>
                  <a:srgbClr val="FFFFFF"/>
                </a:highlight>
                <a:latin typeface="unset"/>
              </a:rPr>
              <a:t>-Work</a:t>
            </a:r>
            <a:r>
              <a:rPr lang="en-US" b="0" i="0" dirty="0">
                <a:solidFill>
                  <a:srgbClr val="1F1F1F"/>
                </a:solidFill>
                <a:effectLst/>
                <a:highlight>
                  <a:srgbClr val="FFFFFF"/>
                </a:highlight>
                <a:latin typeface="Source Sans Pro" panose="020B0503030403020204" pitchFamily="34" charset="0"/>
              </a:rPr>
              <a:t> virtual machine.</a:t>
            </a:r>
            <a:endParaRPr lang="en-US" dirty="0"/>
          </a:p>
        </p:txBody>
      </p:sp>
      <p:pic>
        <p:nvPicPr>
          <p:cNvPr id="4" name="Picture 3">
            <a:extLst>
              <a:ext uri="{FF2B5EF4-FFF2-40B4-BE49-F238E27FC236}">
                <a16:creationId xmlns:a16="http://schemas.microsoft.com/office/drawing/2014/main" id="{59473B57-488B-812D-40E4-8AB091EEE397}"/>
              </a:ext>
            </a:extLst>
          </p:cNvPr>
          <p:cNvPicPr>
            <a:picLocks noChangeAspect="1"/>
          </p:cNvPicPr>
          <p:nvPr/>
        </p:nvPicPr>
        <p:blipFill>
          <a:blip r:embed="rId5"/>
          <a:stretch>
            <a:fillRect/>
          </a:stretch>
        </p:blipFill>
        <p:spPr>
          <a:xfrm>
            <a:off x="3470747" y="1670524"/>
            <a:ext cx="8244037" cy="3516952"/>
          </a:xfrm>
          <a:prstGeom prst="rect">
            <a:avLst/>
          </a:prstGeom>
        </p:spPr>
      </p:pic>
    </p:spTree>
    <p:extLst>
      <p:ext uri="{BB962C8B-B14F-4D97-AF65-F5344CB8AC3E}">
        <p14:creationId xmlns:p14="http://schemas.microsoft.com/office/powerpoint/2010/main" val="1376136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8" name="TextBox 7">
            <a:extLst>
              <a:ext uri="{FF2B5EF4-FFF2-40B4-BE49-F238E27FC236}">
                <a16:creationId xmlns:a16="http://schemas.microsoft.com/office/drawing/2014/main" id="{3876FA0F-D604-407E-0129-ED3DD6C20DFA}"/>
              </a:ext>
            </a:extLst>
          </p:cNvPr>
          <p:cNvSpPr txBox="1"/>
          <p:nvPr/>
        </p:nvSpPr>
        <p:spPr>
          <a:xfrm>
            <a:off x="6105834" y="342900"/>
            <a:ext cx="2277098" cy="369332"/>
          </a:xfrm>
          <a:prstGeom prst="rect">
            <a:avLst/>
          </a:prstGeom>
          <a:noFill/>
        </p:spPr>
        <p:txBody>
          <a:bodyPr wrap="none" rtlCol="0">
            <a:spAutoFit/>
          </a:bodyPr>
          <a:lstStyle/>
          <a:p>
            <a:r>
              <a:rPr lang="en-US" dirty="0"/>
              <a:t>3. Then, select </a:t>
            </a:r>
            <a:r>
              <a:rPr lang="en-US" b="1" dirty="0"/>
              <a:t>Create.</a:t>
            </a:r>
            <a:endParaRPr lang="en-US" dirty="0"/>
          </a:p>
        </p:txBody>
      </p:sp>
      <p:pic>
        <p:nvPicPr>
          <p:cNvPr id="10" name="Picture 9">
            <a:extLst>
              <a:ext uri="{FF2B5EF4-FFF2-40B4-BE49-F238E27FC236}">
                <a16:creationId xmlns:a16="http://schemas.microsoft.com/office/drawing/2014/main" id="{3DFE271E-94A5-591C-225C-87E15F2F712D}"/>
              </a:ext>
            </a:extLst>
          </p:cNvPr>
          <p:cNvPicPr>
            <a:picLocks noChangeAspect="1"/>
          </p:cNvPicPr>
          <p:nvPr/>
        </p:nvPicPr>
        <p:blipFill>
          <a:blip r:embed="rId4"/>
          <a:stretch>
            <a:fillRect/>
          </a:stretch>
        </p:blipFill>
        <p:spPr>
          <a:xfrm>
            <a:off x="5680536" y="2376340"/>
            <a:ext cx="6382641" cy="2105319"/>
          </a:xfrm>
          <a:prstGeom prst="rect">
            <a:avLst/>
          </a:prstGeom>
        </p:spPr>
      </p:pic>
    </p:spTree>
    <p:extLst>
      <p:ext uri="{BB962C8B-B14F-4D97-AF65-F5344CB8AC3E}">
        <p14:creationId xmlns:p14="http://schemas.microsoft.com/office/powerpoint/2010/main" val="684523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0" y="2122715"/>
            <a:ext cx="12191999" cy="3380014"/>
          </a:xfrm>
        </p:spPr>
        <p:txBody>
          <a:bodyPr/>
          <a:lstStyle/>
          <a:p>
            <a:r>
              <a:rPr lang="en-US" dirty="0"/>
              <a:t>Task 7: Test the firewall</a:t>
            </a:r>
            <a:endParaRPr lang="en-US" sz="2000" dirty="0"/>
          </a:p>
        </p:txBody>
      </p:sp>
    </p:spTree>
    <p:extLst>
      <p:ext uri="{BB962C8B-B14F-4D97-AF65-F5344CB8AC3E}">
        <p14:creationId xmlns:p14="http://schemas.microsoft.com/office/powerpoint/2010/main" val="3298940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A5B26A-C81B-086A-726F-4E1B5805409D}"/>
              </a:ext>
            </a:extLst>
          </p:cNvPr>
          <p:cNvSpPr txBox="1"/>
          <p:nvPr/>
        </p:nvSpPr>
        <p:spPr>
          <a:xfrm>
            <a:off x="0" y="2361609"/>
            <a:ext cx="6722252" cy="2308324"/>
          </a:xfrm>
          <a:prstGeom prst="rect">
            <a:avLst/>
          </a:prstGeom>
          <a:noFill/>
        </p:spPr>
        <p:txBody>
          <a:bodyPr wrap="square" rtlCol="0">
            <a:spAutoFit/>
          </a:bodyPr>
          <a:lstStyle/>
          <a:p>
            <a:pPr marL="342900" indent="-342900" algn="l">
              <a:buFont typeface="+mj-lt"/>
              <a:buAutoNum type="arabicPeriod"/>
            </a:pPr>
            <a:r>
              <a:rPr lang="en-US" dirty="0">
                <a:solidFill>
                  <a:srgbClr val="1F1F1F"/>
                </a:solidFill>
                <a:highlight>
                  <a:srgbClr val="FFFFFF"/>
                </a:highlight>
                <a:latin typeface="var(--cds-font-family-source-sans-pro)"/>
              </a:rPr>
              <a:t>Connect via your preferred connection:</a:t>
            </a:r>
          </a:p>
          <a:p>
            <a:pPr marL="800100" lvl="1" indent="-342900">
              <a:buFont typeface="+mj-lt"/>
              <a:buAutoNum type="arabicPeriod"/>
            </a:pPr>
            <a:r>
              <a:rPr lang="en-US" b="0" i="0" dirty="0">
                <a:solidFill>
                  <a:srgbClr val="1F1F1F"/>
                </a:solidFill>
                <a:effectLst/>
                <a:highlight>
                  <a:srgbClr val="FFFFFF"/>
                </a:highlight>
                <a:latin typeface="var(--cds-font-family-source-sans-pro)"/>
              </a:rPr>
              <a:t>Connect</a:t>
            </a:r>
          </a:p>
          <a:p>
            <a:pPr marL="1257300" lvl="2" indent="-342900">
              <a:buFont typeface="+mj-lt"/>
              <a:buAutoNum type="arabicPeriod"/>
            </a:pPr>
            <a:r>
              <a:rPr lang="en-US" dirty="0">
                <a:solidFill>
                  <a:srgbClr val="1F1F1F"/>
                </a:solidFill>
                <a:highlight>
                  <a:srgbClr val="FFFFFF"/>
                </a:highlight>
                <a:latin typeface="var(--cds-font-family-source-sans-pro)"/>
              </a:rPr>
              <a:t>Native RDP</a:t>
            </a:r>
          </a:p>
          <a:p>
            <a:pPr marL="800100" lvl="1" indent="-342900">
              <a:buFont typeface="+mj-lt"/>
              <a:buAutoNum type="arabicPeriod"/>
            </a:pPr>
            <a:r>
              <a:rPr lang="en-US" b="0" i="0" dirty="0">
                <a:solidFill>
                  <a:srgbClr val="1F1F1F"/>
                </a:solidFill>
                <a:effectLst/>
                <a:highlight>
                  <a:srgbClr val="FFFFFF"/>
                </a:highlight>
                <a:latin typeface="var(--cds-font-family-source-sans-pro)"/>
              </a:rPr>
              <a:t>Bastion</a:t>
            </a:r>
          </a:p>
          <a:p>
            <a:pPr marL="800100" lvl="1" indent="-342900">
              <a:buFont typeface="+mj-lt"/>
              <a:buAutoNum type="arabicPeriod"/>
            </a:pPr>
            <a:r>
              <a:rPr lang="en-US" dirty="0">
                <a:solidFill>
                  <a:srgbClr val="1F1F1F"/>
                </a:solidFill>
                <a:highlight>
                  <a:srgbClr val="FFFFFF"/>
                </a:highlight>
                <a:latin typeface="var(--cds-font-family-source-sans-pro)"/>
              </a:rPr>
              <a:t>Windows Admin Center</a:t>
            </a:r>
          </a:p>
          <a:p>
            <a:pPr marL="342900" indent="-342900">
              <a:buFont typeface="+mj-lt"/>
              <a:buAutoNum type="arabicPeriod"/>
            </a:pPr>
            <a:r>
              <a:rPr lang="en-US" dirty="0">
                <a:solidFill>
                  <a:srgbClr val="1F1F1F"/>
                </a:solidFill>
                <a:highlight>
                  <a:srgbClr val="FFFFFF"/>
                </a:highlight>
                <a:latin typeface="var(--cds-font-family-source-sans-pro)"/>
              </a:rPr>
              <a:t>Verify you can connect to </a:t>
            </a:r>
            <a:r>
              <a:rPr lang="en-US" dirty="0">
                <a:solidFill>
                  <a:srgbClr val="1F1F1F"/>
                </a:solidFill>
                <a:highlight>
                  <a:srgbClr val="FFFFFF"/>
                </a:highlight>
                <a:latin typeface="var(--cds-font-family-source-sans-pro)"/>
                <a:hlinkClick r:id="rId3"/>
              </a:rPr>
              <a:t>www.google.com</a:t>
            </a:r>
            <a:r>
              <a:rPr lang="en-US" dirty="0">
                <a:solidFill>
                  <a:srgbClr val="1F1F1F"/>
                </a:solidFill>
                <a:highlight>
                  <a:srgbClr val="FFFFFF"/>
                </a:highlight>
                <a:latin typeface="var(--cds-font-family-source-sans-pro)"/>
              </a:rPr>
              <a:t> and not any other site.</a:t>
            </a:r>
          </a:p>
          <a:p>
            <a:pPr marL="342900" indent="-342900">
              <a:buFont typeface="+mj-lt"/>
              <a:buAutoNum type="arabicPeriod"/>
            </a:pPr>
            <a:r>
              <a:rPr lang="en-US" dirty="0">
                <a:solidFill>
                  <a:srgbClr val="1F1F1F"/>
                </a:solidFill>
                <a:highlight>
                  <a:srgbClr val="FFFFFF"/>
                </a:highlight>
                <a:latin typeface="var(--cds-font-family-source-sans-pro)"/>
              </a:rPr>
              <a:t>Go to resources and delete all your built resources so you do not incur any further charges.</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451" r="451"/>
          <a:stretch/>
        </p:blipFill>
        <p:spPr>
          <a:xfrm flipH="1">
            <a:off x="6498771" y="-22225"/>
            <a:ext cx="5668156" cy="6902450"/>
          </a:xfrm>
        </p:spPr>
      </p:pic>
    </p:spTree>
    <p:extLst>
      <p:ext uri="{BB962C8B-B14F-4D97-AF65-F5344CB8AC3E}">
        <p14:creationId xmlns:p14="http://schemas.microsoft.com/office/powerpoint/2010/main" val="455815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Jack Priest</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A5B26A-C81B-086A-726F-4E1B5805409D}"/>
              </a:ext>
            </a:extLst>
          </p:cNvPr>
          <p:cNvSpPr txBox="1"/>
          <p:nvPr/>
        </p:nvSpPr>
        <p:spPr>
          <a:xfrm>
            <a:off x="103091" y="-22225"/>
            <a:ext cx="6722252" cy="1754326"/>
          </a:xfrm>
          <a:prstGeom prst="rect">
            <a:avLst/>
          </a:prstGeom>
          <a:noFill/>
        </p:spPr>
        <p:txBody>
          <a:bodyPr wrap="square" rtlCol="0">
            <a:spAutoFit/>
          </a:bodyPr>
          <a:lstStyle/>
          <a:p>
            <a:pPr algn="l"/>
            <a:r>
              <a:rPr lang="en-US" b="0" i="0" dirty="0">
                <a:solidFill>
                  <a:srgbClr val="1F1F1F"/>
                </a:solidFill>
                <a:effectLst/>
                <a:highlight>
                  <a:srgbClr val="FFFFFF"/>
                </a:highlight>
                <a:latin typeface="var(--cds-font-family-source-sans-pro)"/>
              </a:rPr>
              <a:t>4.	For Subscription, select your subscription.</a:t>
            </a:r>
          </a:p>
          <a:p>
            <a:pPr algn="l"/>
            <a:r>
              <a:rPr lang="en-US" b="0" i="0" dirty="0">
                <a:solidFill>
                  <a:srgbClr val="1F1F1F"/>
                </a:solidFill>
                <a:effectLst/>
                <a:highlight>
                  <a:srgbClr val="FFFFFF"/>
                </a:highlight>
                <a:latin typeface="var(--cds-font-family-source-sans-pro)"/>
              </a:rPr>
              <a:t>5.	For Resource group name, type Test-FW-RG.</a:t>
            </a:r>
          </a:p>
          <a:p>
            <a:pPr algn="l"/>
            <a:r>
              <a:rPr lang="en-US" b="0" i="0" dirty="0">
                <a:solidFill>
                  <a:srgbClr val="1F1F1F"/>
                </a:solidFill>
                <a:effectLst/>
                <a:highlight>
                  <a:srgbClr val="FFFFFF"/>
                </a:highlight>
                <a:latin typeface="var(--cds-font-family-source-sans-pro)"/>
              </a:rPr>
              <a:t>6.	For Region, select a region. All other resources that you create must be in the same region.</a:t>
            </a:r>
          </a:p>
          <a:p>
            <a:pPr marL="342900" indent="-342900" algn="l">
              <a:buAutoNum type="arabicPeriod" startAt="7"/>
            </a:pPr>
            <a:r>
              <a:rPr lang="en-US" b="0" i="0" dirty="0">
                <a:solidFill>
                  <a:srgbClr val="1F1F1F"/>
                </a:solidFill>
                <a:effectLst/>
                <a:highlight>
                  <a:srgbClr val="FFFFFF"/>
                </a:highlight>
                <a:latin typeface="var(--cds-font-family-source-sans-pro)"/>
              </a:rPr>
              <a:t>Select Review + create.</a:t>
            </a:r>
          </a:p>
          <a:p>
            <a:pPr marL="342900" indent="-342900" algn="l">
              <a:buAutoNum type="arabicPeriod" startAt="7"/>
            </a:pPr>
            <a:r>
              <a:rPr lang="en-US" dirty="0">
                <a:solidFill>
                  <a:srgbClr val="1F1F1F"/>
                </a:solidFill>
                <a:highlight>
                  <a:srgbClr val="FFFFFF"/>
                </a:highlight>
                <a:latin typeface="var(--cds-font-family-source-sans-pro)"/>
              </a:rPr>
              <a:t> Select </a:t>
            </a:r>
            <a:r>
              <a:rPr lang="en-US" b="1" dirty="0">
                <a:solidFill>
                  <a:srgbClr val="1F1F1F"/>
                </a:solidFill>
                <a:highlight>
                  <a:srgbClr val="FFFFFF"/>
                </a:highlight>
                <a:latin typeface="var(--cds-font-family-source-sans-pro)"/>
              </a:rPr>
              <a:t>Create.</a:t>
            </a:r>
            <a:endParaRPr lang="en-US" b="0" i="0" dirty="0">
              <a:solidFill>
                <a:srgbClr val="1F1F1F"/>
              </a:solidFill>
              <a:effectLst/>
              <a:highlight>
                <a:srgbClr val="FFFFFF"/>
              </a:highlight>
              <a:latin typeface="var(--cds-font-family-source-sans-pro)"/>
            </a:endParaRP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pic>
        <p:nvPicPr>
          <p:cNvPr id="5" name="Picture 4">
            <a:extLst>
              <a:ext uri="{FF2B5EF4-FFF2-40B4-BE49-F238E27FC236}">
                <a16:creationId xmlns:a16="http://schemas.microsoft.com/office/drawing/2014/main" id="{3919786D-BEE9-8562-6EA6-1844CD6B0EA8}"/>
              </a:ext>
            </a:extLst>
          </p:cNvPr>
          <p:cNvPicPr>
            <a:picLocks noChangeAspect="1"/>
          </p:cNvPicPr>
          <p:nvPr/>
        </p:nvPicPr>
        <p:blipFill>
          <a:blip r:embed="rId4"/>
          <a:stretch>
            <a:fillRect/>
          </a:stretch>
        </p:blipFill>
        <p:spPr>
          <a:xfrm>
            <a:off x="2039713" y="1355271"/>
            <a:ext cx="4442729" cy="5502729"/>
          </a:xfrm>
          <a:prstGeom prst="rect">
            <a:avLst/>
          </a:prstGeom>
        </p:spPr>
      </p:pic>
    </p:spTree>
    <p:extLst>
      <p:ext uri="{BB962C8B-B14F-4D97-AF65-F5344CB8AC3E}">
        <p14:creationId xmlns:p14="http://schemas.microsoft.com/office/powerpoint/2010/main" val="50386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1730829"/>
            <a:ext cx="9144000" cy="3380014"/>
          </a:xfrm>
        </p:spPr>
        <p:txBody>
          <a:bodyPr/>
          <a:lstStyle/>
          <a:p>
            <a:r>
              <a:rPr lang="en-US" dirty="0"/>
              <a:t>Task 2: Deploy a firewall</a:t>
            </a:r>
            <a:br>
              <a:rPr lang="en-US" dirty="0"/>
            </a:br>
            <a:r>
              <a:rPr lang="en-US" dirty="0"/>
              <a:t> </a:t>
            </a:r>
            <a:r>
              <a:rPr lang="en-US" sz="3200" dirty="0"/>
              <a:t>Create a Virtual Network: This </a:t>
            </a:r>
            <a:r>
              <a:rPr lang="en-US" sz="3200" dirty="0" err="1"/>
              <a:t>VNet</a:t>
            </a:r>
            <a:r>
              <a:rPr lang="en-US" sz="3200" dirty="0"/>
              <a:t> will have two subnets.</a:t>
            </a:r>
            <a:br>
              <a:rPr lang="en-US" dirty="0"/>
            </a:br>
            <a:endParaRPr lang="en-US" dirty="0"/>
          </a:p>
        </p:txBody>
      </p:sp>
    </p:spTree>
    <p:extLst>
      <p:ext uri="{BB962C8B-B14F-4D97-AF65-F5344CB8AC3E}">
        <p14:creationId xmlns:p14="http://schemas.microsoft.com/office/powerpoint/2010/main" val="467869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6" name="TextBox 5">
            <a:extLst>
              <a:ext uri="{FF2B5EF4-FFF2-40B4-BE49-F238E27FC236}">
                <a16:creationId xmlns:a16="http://schemas.microsoft.com/office/drawing/2014/main" id="{94AF13C6-10C1-BEFB-B283-ED8165789F55}"/>
              </a:ext>
            </a:extLst>
          </p:cNvPr>
          <p:cNvSpPr txBox="1"/>
          <p:nvPr/>
        </p:nvSpPr>
        <p:spPr>
          <a:xfrm>
            <a:off x="4365740" y="375556"/>
            <a:ext cx="7684746" cy="646331"/>
          </a:xfrm>
          <a:prstGeom prst="rect">
            <a:avLst/>
          </a:prstGeom>
          <a:noFill/>
        </p:spPr>
        <p:txBody>
          <a:bodyPr wrap="square" rtlCol="0">
            <a:spAutoFit/>
          </a:bodyPr>
          <a:lstStyle/>
          <a:p>
            <a:r>
              <a:rPr lang="en-US" b="0" i="0" dirty="0">
                <a:solidFill>
                  <a:srgbClr val="1F1F1F"/>
                </a:solidFill>
                <a:effectLst/>
                <a:highlight>
                  <a:srgbClr val="FFFFFF"/>
                </a:highlight>
                <a:latin typeface="Source Sans Pro" panose="020B0503030403020204" pitchFamily="34" charset="0"/>
              </a:rPr>
              <a:t>1. On the Azure portal menu or from the </a:t>
            </a:r>
            <a:r>
              <a:rPr lang="en-US" b="1" i="0" dirty="0">
                <a:solidFill>
                  <a:srgbClr val="1F1F1F"/>
                </a:solidFill>
                <a:effectLst/>
                <a:highlight>
                  <a:srgbClr val="FFFFFF"/>
                </a:highlight>
                <a:latin typeface="unset"/>
              </a:rPr>
              <a:t>Home</a:t>
            </a:r>
            <a:r>
              <a:rPr lang="en-US" b="0" i="0" dirty="0">
                <a:solidFill>
                  <a:srgbClr val="1F1F1F"/>
                </a:solidFill>
                <a:effectLst/>
                <a:highlight>
                  <a:srgbClr val="FFFFFF"/>
                </a:highlight>
                <a:latin typeface="Source Sans Pro" panose="020B0503030403020204" pitchFamily="34" charset="0"/>
              </a:rPr>
              <a:t> page, search for and select </a:t>
            </a:r>
            <a:r>
              <a:rPr lang="en-US" b="1" i="0" dirty="0">
                <a:solidFill>
                  <a:srgbClr val="1F1F1F"/>
                </a:solidFill>
                <a:effectLst/>
                <a:highlight>
                  <a:srgbClr val="FFFFFF"/>
                </a:highlight>
                <a:latin typeface="unset"/>
              </a:rPr>
              <a:t>Virtual networks</a:t>
            </a:r>
            <a:r>
              <a:rPr lang="en-US" b="0" i="0" dirty="0">
                <a:solidFill>
                  <a:srgbClr val="1F1F1F"/>
                </a:solidFill>
                <a:effectLst/>
                <a:highlight>
                  <a:srgbClr val="FFFFFF"/>
                </a:highlight>
                <a:latin typeface="Source Sans Pro" panose="020B0503030403020204" pitchFamily="34" charset="0"/>
              </a:rPr>
              <a:t>.</a:t>
            </a:r>
            <a:endParaRPr lang="en-US" dirty="0"/>
          </a:p>
        </p:txBody>
      </p:sp>
      <p:pic>
        <p:nvPicPr>
          <p:cNvPr id="10" name="Picture 9">
            <a:extLst>
              <a:ext uri="{FF2B5EF4-FFF2-40B4-BE49-F238E27FC236}">
                <a16:creationId xmlns:a16="http://schemas.microsoft.com/office/drawing/2014/main" id="{86ACFD90-2792-823D-5CC1-18A6EA03F26D}"/>
              </a:ext>
            </a:extLst>
          </p:cNvPr>
          <p:cNvPicPr>
            <a:picLocks noChangeAspect="1"/>
          </p:cNvPicPr>
          <p:nvPr/>
        </p:nvPicPr>
        <p:blipFill>
          <a:blip r:embed="rId5"/>
          <a:stretch>
            <a:fillRect/>
          </a:stretch>
        </p:blipFill>
        <p:spPr>
          <a:xfrm>
            <a:off x="5093897" y="2128656"/>
            <a:ext cx="5620534" cy="2600688"/>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66700" y="264977"/>
            <a:ext cx="4894006" cy="306523"/>
          </a:xfrm>
          <a:noFill/>
        </p:spPr>
        <p:txBody>
          <a:bodyPr vert="horz" lIns="91440" tIns="45720" rIns="91440" bIns="45720" rtlCol="0" anchor="t">
            <a:normAutofit fontScale="92500" lnSpcReduction="10000"/>
          </a:bodyPr>
          <a:lstStyle/>
          <a:p>
            <a:r>
              <a:rPr lang="en-US" b="0" i="0" dirty="0">
                <a:solidFill>
                  <a:srgbClr val="1F1F1F"/>
                </a:solidFill>
                <a:effectLst/>
                <a:highlight>
                  <a:srgbClr val="FFFFFF"/>
                </a:highlight>
                <a:latin typeface="Source Sans Pro" panose="020B0503030403020204" pitchFamily="34" charset="0"/>
              </a:rPr>
              <a:t>2. Select </a:t>
            </a:r>
            <a:r>
              <a:rPr lang="en-US" b="1" i="0" dirty="0">
                <a:solidFill>
                  <a:srgbClr val="1F1F1F"/>
                </a:solidFill>
                <a:effectLst/>
                <a:highlight>
                  <a:srgbClr val="FFFFFF"/>
                </a:highlight>
                <a:latin typeface="unset"/>
              </a:rPr>
              <a:t>Create</a:t>
            </a:r>
            <a:r>
              <a:rPr lang="en-US" b="0" i="0" dirty="0">
                <a:solidFill>
                  <a:srgbClr val="1F1F1F"/>
                </a:solidFill>
                <a:effectLst/>
                <a:highlight>
                  <a:srgbClr val="FFFFFF"/>
                </a:highlight>
                <a:latin typeface="Source Sans Pro" panose="020B0503030403020204" pitchFamily="34" charset="0"/>
              </a:rPr>
              <a:t>.</a:t>
            </a:r>
            <a:endParaRPr lang="en-US" dirty="0"/>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7" name="Picture 6">
            <a:extLst>
              <a:ext uri="{FF2B5EF4-FFF2-40B4-BE49-F238E27FC236}">
                <a16:creationId xmlns:a16="http://schemas.microsoft.com/office/drawing/2014/main" id="{063CAE50-C893-BFE9-0C36-5798B777353A}"/>
              </a:ext>
            </a:extLst>
          </p:cNvPr>
          <p:cNvPicPr>
            <a:picLocks noChangeAspect="1"/>
          </p:cNvPicPr>
          <p:nvPr/>
        </p:nvPicPr>
        <p:blipFill>
          <a:blip r:embed="rId5"/>
          <a:stretch>
            <a:fillRect/>
          </a:stretch>
        </p:blipFill>
        <p:spPr>
          <a:xfrm>
            <a:off x="392787" y="1608849"/>
            <a:ext cx="6573167" cy="2791215"/>
          </a:xfrm>
          <a:prstGeom prst="rect">
            <a:avLst/>
          </a:prstGeom>
        </p:spPr>
      </p:pic>
    </p:spTree>
    <p:extLst>
      <p:ext uri="{BB962C8B-B14F-4D97-AF65-F5344CB8AC3E}">
        <p14:creationId xmlns:p14="http://schemas.microsoft.com/office/powerpoint/2010/main" val="164959771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{C06DDFC7-812F-45E9-A361-AD09EBFD098A}tf55661986_win32</Template>
  <TotalTime>1648</TotalTime>
  <Words>1635</Words>
  <Application>Microsoft Office PowerPoint</Application>
  <PresentationFormat>Widescreen</PresentationFormat>
  <Paragraphs>217</Paragraphs>
  <Slides>52</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Aptos</vt:lpstr>
      <vt:lpstr>Arial</vt:lpstr>
      <vt:lpstr>Calibri</vt:lpstr>
      <vt:lpstr>Calibri Light</vt:lpstr>
      <vt:lpstr>Source Sans Pro</vt:lpstr>
      <vt:lpstr>unset</vt:lpstr>
      <vt:lpstr>var(--cds-font-family-source-sans-pro)</vt:lpstr>
      <vt:lpstr>Wingdings</vt:lpstr>
      <vt:lpstr>Custom</vt:lpstr>
      <vt:lpstr>Azure Firewall</vt:lpstr>
      <vt:lpstr>AGENDA</vt:lpstr>
      <vt:lpstr>Task 1: Set up a test network environment</vt:lpstr>
      <vt:lpstr>PowerPoint Presentation</vt:lpstr>
      <vt:lpstr>PowerPoint Presentation</vt:lpstr>
      <vt:lpstr>PowerPoint Presentation</vt:lpstr>
      <vt:lpstr>Task 2: Deploy a firewall  Create a Virtual Network: This VNet will have two subnets.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3: Create a default route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4: Configure an application rule This is the application rule that allows outbound access to  www.google.com</vt:lpstr>
      <vt:lpstr>PowerPoint Presentation</vt:lpstr>
      <vt:lpstr>PowerPoint Presentation</vt:lpstr>
      <vt:lpstr>PowerPoint Presentation</vt:lpstr>
      <vt:lpstr>Task 5: Configure a network rule to allow access to external DNS servers This is the network rule that allows outbound access to two IP addresses at port 53 (DNS).</vt:lpstr>
      <vt:lpstr>PowerPoint Presentation</vt:lpstr>
      <vt:lpstr>PowerPoint Presentation</vt:lpstr>
      <vt:lpstr>Task 6: Configure a NAT rule to allow a remote desktop to the test server</vt:lpstr>
      <vt:lpstr>PowerPoint Presentation</vt:lpstr>
      <vt:lpstr>PowerPoint Presentation</vt:lpstr>
      <vt:lpstr>PowerPoint Presentation</vt:lpstr>
      <vt:lpstr>PowerPoint Presentation</vt:lpstr>
      <vt:lpstr>PowerPoint Presentation</vt:lpstr>
      <vt:lpstr>PowerPoint Presentation</vt:lpstr>
      <vt:lpstr>Task 7: Test the firewall</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P</dc:creator>
  <cp:lastModifiedBy>John P</cp:lastModifiedBy>
  <cp:revision>3</cp:revision>
  <dcterms:created xsi:type="dcterms:W3CDTF">2024-06-11T17:37:19Z</dcterms:created>
  <dcterms:modified xsi:type="dcterms:W3CDTF">2024-06-12T21:06:04Z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